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8" r:id="rId8"/>
    <p:sldId id="269" r:id="rId9"/>
    <p:sldId id="271" r:id="rId10"/>
    <p:sldId id="288" r:id="rId11"/>
    <p:sldId id="270" r:id="rId12"/>
    <p:sldId id="272" r:id="rId13"/>
    <p:sldId id="273" r:id="rId14"/>
    <p:sldId id="261" r:id="rId15"/>
    <p:sldId id="274" r:id="rId16"/>
    <p:sldId id="275" r:id="rId17"/>
    <p:sldId id="276" r:id="rId18"/>
    <p:sldId id="277" r:id="rId19"/>
    <p:sldId id="278" r:id="rId20"/>
    <p:sldId id="280" r:id="rId21"/>
    <p:sldId id="281" r:id="rId22"/>
    <p:sldId id="291" r:id="rId23"/>
    <p:sldId id="292" r:id="rId24"/>
    <p:sldId id="283" r:id="rId25"/>
    <p:sldId id="284" r:id="rId26"/>
    <p:sldId id="285" r:id="rId27"/>
    <p:sldId id="289" r:id="rId28"/>
    <p:sldId id="293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1380" y="-5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96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44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09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13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02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10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38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89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5938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37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486"/>
            <a:ext cx="9144000" cy="467686"/>
          </a:xfrm>
        </p:spPr>
        <p:txBody>
          <a:bodyPr>
            <a:normAutofit/>
          </a:bodyPr>
          <a:lstStyle>
            <a:lvl1pPr algn="l">
              <a:defRPr sz="2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693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486"/>
            <a:ext cx="9144000" cy="467686"/>
          </a:xfrm>
        </p:spPr>
        <p:txBody>
          <a:bodyPr>
            <a:normAutofit/>
          </a:bodyPr>
          <a:lstStyle>
            <a:lvl1pPr algn="l">
              <a:defRPr sz="2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52400" y="609600"/>
            <a:ext cx="8763000" cy="61722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9744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4884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0A389-2E09-4B66-B24C-F4E37520FAD1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C05FB4-C214-4621-A9C7-7E0BE659D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20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61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hcm-svn02.fsoft.com.vn/svn/FGA-JLN2/trunk/Reference/Customer%20Supplied/Design%20spec%20&amp;%20side%20effective%20-%20phase%201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B5A-1048-00c_K_EN.pd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initramfs-telechips-image-tcc897x/init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TCC897x&#26908;&#35342;&#36039;&#26009;_18Model.xlsx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JLN System Overview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131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project output (JLN)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83" t="17481" r="20166" b="5852"/>
          <a:stretch/>
        </p:blipFill>
        <p:spPr bwMode="auto">
          <a:xfrm>
            <a:off x="563880" y="838200"/>
            <a:ext cx="8260080" cy="525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228600" y="6324600"/>
            <a:ext cx="8686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</a:t>
            </a:r>
            <a:r>
              <a:rPr lang="en-US" sz="1600" dirty="0" smtClean="0">
                <a:hlinkClick r:id="rId3"/>
              </a:rPr>
              <a:t>hcm-svn02.fsoft.com.vn/svn/FGA-JLN2/trunk/Reference/Customer Supplied/Design </a:t>
            </a:r>
            <a:r>
              <a:rPr lang="en-US" sz="1600" dirty="0">
                <a:hlinkClick r:id="rId3"/>
              </a:rPr>
              <a:t>spec &amp; side effective - phase 1</a:t>
            </a:r>
            <a:r>
              <a:rPr lang="en-US" sz="1600" dirty="0" smtClean="0">
                <a:hlinkClick r:id="rId3"/>
              </a:rPr>
              <a:t>/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41522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Startup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5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Startup – Booting Configuration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33825" y="856384"/>
            <a:ext cx="2085975" cy="4401416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SoC</a:t>
            </a:r>
            <a:endParaRPr kumimoji="1" lang="en-US" altLang="ja-JP" sz="1600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</a:rPr>
              <a:t>TCC8974</a:t>
            </a:r>
            <a:endParaRPr kumimoji="1" lang="en-US" altLang="ja-JP" sz="1600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Telechip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70190" y="2743200"/>
            <a:ext cx="1896837" cy="696959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>
                <a:solidFill>
                  <a:schemeClr val="tx1"/>
                </a:solidFill>
              </a:rPr>
              <a:t>DDR3</a:t>
            </a:r>
          </a:p>
          <a:p>
            <a:pPr algn="ctr"/>
            <a:r>
              <a:rPr kumimoji="1" lang="en-US" altLang="ja-JP" sz="1600" dirty="0">
                <a:solidFill>
                  <a:schemeClr val="tx1"/>
                </a:solidFill>
              </a:rPr>
              <a:t>(4Gbitx4</a:t>
            </a:r>
            <a:r>
              <a:rPr kumimoji="1" lang="en-US" altLang="ja-JP" sz="1600" dirty="0" smtClean="0">
                <a:solidFill>
                  <a:schemeClr val="tx1"/>
                </a:solidFill>
              </a:rPr>
              <a:t>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53862" y="1786797"/>
            <a:ext cx="1896837" cy="693964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>
                <a:solidFill>
                  <a:schemeClr val="tx1"/>
                </a:solidFill>
              </a:rPr>
              <a:t>SLC </a:t>
            </a:r>
            <a:r>
              <a:rPr kumimoji="1" lang="en-US" altLang="ja-JP" sz="1600" dirty="0" smtClean="0">
                <a:solidFill>
                  <a:schemeClr val="tx1"/>
                </a:solidFill>
              </a:rPr>
              <a:t>NAND (2Gbit)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170190" y="857429"/>
            <a:ext cx="1896837" cy="708388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err="1" smtClean="0">
                <a:solidFill>
                  <a:schemeClr val="tx1"/>
                </a:solidFill>
              </a:rPr>
              <a:t>eMMC</a:t>
            </a:r>
            <a:r>
              <a:rPr kumimoji="1" lang="en-US" altLang="ja-JP" sz="1600" dirty="0">
                <a:solidFill>
                  <a:schemeClr val="tx1"/>
                </a:solidFill>
              </a:rPr>
              <a:t> </a:t>
            </a:r>
            <a:r>
              <a:rPr kumimoji="1" lang="en-US" altLang="ja-JP" sz="1600" dirty="0" smtClean="0">
                <a:solidFill>
                  <a:schemeClr val="tx1"/>
                </a:solidFill>
              </a:rPr>
              <a:t>(32G)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8" name="TextBox 178"/>
          <p:cNvSpPr txBox="1"/>
          <p:nvPr/>
        </p:nvSpPr>
        <p:spPr>
          <a:xfrm>
            <a:off x="6172200" y="838200"/>
            <a:ext cx="1115786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1600" dirty="0"/>
              <a:t>MMC</a:t>
            </a:r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8bit</a:t>
            </a:r>
            <a:endParaRPr kumimoji="1" lang="ja-JP" altLang="en-US" sz="1600" dirty="0"/>
          </a:p>
        </p:txBody>
      </p:sp>
      <p:sp>
        <p:nvSpPr>
          <p:cNvPr id="9" name="TextBox 179"/>
          <p:cNvSpPr txBox="1"/>
          <p:nvPr/>
        </p:nvSpPr>
        <p:spPr>
          <a:xfrm>
            <a:off x="6188528" y="1699736"/>
            <a:ext cx="1115786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1600" dirty="0"/>
              <a:t>NFC</a:t>
            </a:r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8bit</a:t>
            </a:r>
            <a:endParaRPr kumimoji="1" lang="ja-JP" altLang="en-US" sz="1600" dirty="0"/>
          </a:p>
        </p:txBody>
      </p:sp>
      <p:sp>
        <p:nvSpPr>
          <p:cNvPr id="10" name="TextBox 180"/>
          <p:cNvSpPr txBox="1"/>
          <p:nvPr/>
        </p:nvSpPr>
        <p:spPr>
          <a:xfrm>
            <a:off x="6240235" y="2750403"/>
            <a:ext cx="1115786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1600"/>
              <a:t>DDR3</a:t>
            </a:r>
          </a:p>
          <a:p>
            <a:endParaRPr kumimoji="1" lang="en-US" altLang="ja-JP" sz="1600"/>
          </a:p>
          <a:p>
            <a:r>
              <a:rPr kumimoji="1" lang="en-US" altLang="ja-JP" sz="1600"/>
              <a:t>32bit</a:t>
            </a:r>
            <a:endParaRPr kumimoji="1" lang="ja-JP" altLang="en-US" sz="1600"/>
          </a:p>
        </p:txBody>
      </p:sp>
      <p:sp>
        <p:nvSpPr>
          <p:cNvPr id="11" name="Up-Down Arrow 10"/>
          <p:cNvSpPr/>
          <p:nvPr/>
        </p:nvSpPr>
        <p:spPr>
          <a:xfrm rot="16200000">
            <a:off x="6428953" y="2608986"/>
            <a:ext cx="292675" cy="1149087"/>
          </a:xfrm>
          <a:prstGeom prst="upDown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12" name="Up-Down Arrow 11"/>
          <p:cNvSpPr/>
          <p:nvPr/>
        </p:nvSpPr>
        <p:spPr>
          <a:xfrm rot="16200000">
            <a:off x="6406614" y="1488079"/>
            <a:ext cx="319395" cy="1152897"/>
          </a:xfrm>
          <a:prstGeom prst="upDown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13" name="Up-Down Arrow 12"/>
          <p:cNvSpPr/>
          <p:nvPr/>
        </p:nvSpPr>
        <p:spPr>
          <a:xfrm rot="16200000">
            <a:off x="6423414" y="589785"/>
            <a:ext cx="330824" cy="1138052"/>
          </a:xfrm>
          <a:prstGeom prst="upDown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14" name="Up-Down Arrow 13"/>
          <p:cNvSpPr/>
          <p:nvPr/>
        </p:nvSpPr>
        <p:spPr>
          <a:xfrm rot="16200000">
            <a:off x="3041000" y="838404"/>
            <a:ext cx="330824" cy="1454827"/>
          </a:xfrm>
          <a:prstGeom prst="upDown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15" name="TextBox 14"/>
          <p:cNvSpPr txBox="1"/>
          <p:nvPr/>
        </p:nvSpPr>
        <p:spPr>
          <a:xfrm>
            <a:off x="2593086" y="1108445"/>
            <a:ext cx="1170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Boot Mode </a:t>
            </a:r>
          </a:p>
          <a:p>
            <a:endParaRPr lang="en-US" sz="1600" dirty="0"/>
          </a:p>
        </p:txBody>
      </p:sp>
      <p:sp>
        <p:nvSpPr>
          <p:cNvPr id="16" name="Rectangle 15"/>
          <p:cNvSpPr/>
          <p:nvPr/>
        </p:nvSpPr>
        <p:spPr>
          <a:xfrm>
            <a:off x="7137532" y="4560841"/>
            <a:ext cx="1896837" cy="696959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</a:rPr>
              <a:t>Internal Boot ROM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17" name="Up-Down Arrow 16"/>
          <p:cNvSpPr/>
          <p:nvPr/>
        </p:nvSpPr>
        <p:spPr>
          <a:xfrm rot="16200000">
            <a:off x="6474854" y="3410216"/>
            <a:ext cx="292675" cy="1149087"/>
          </a:xfrm>
          <a:prstGeom prst="upDown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18" name="Rectangle 17"/>
          <p:cNvSpPr/>
          <p:nvPr/>
        </p:nvSpPr>
        <p:spPr>
          <a:xfrm>
            <a:off x="1524000" y="1109450"/>
            <a:ext cx="13716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BM[3:0], </a:t>
            </a:r>
            <a:endParaRPr lang="en-US" sz="1600" dirty="0" smtClean="0"/>
          </a:p>
          <a:p>
            <a:r>
              <a:rPr lang="en-US" sz="1600" dirty="0" smtClean="0"/>
              <a:t>GPIOF[24</a:t>
            </a:r>
            <a:r>
              <a:rPr lang="en-US" sz="1600" dirty="0"/>
              <a:t>], </a:t>
            </a:r>
            <a:endParaRPr lang="en-US" sz="1600" dirty="0" smtClean="0"/>
          </a:p>
          <a:p>
            <a:r>
              <a:rPr lang="en-US" sz="1600" dirty="0" smtClean="0"/>
              <a:t>GPIOF[25</a:t>
            </a:r>
            <a:r>
              <a:rPr lang="en-US" sz="1600" dirty="0"/>
              <a:t>]</a:t>
            </a:r>
            <a:r>
              <a:rPr lang="en-US" sz="1600" dirty="0" smtClean="0"/>
              <a:t> </a:t>
            </a:r>
            <a:br>
              <a:rPr lang="en-US" sz="1600" dirty="0" smtClean="0"/>
            </a:br>
            <a:endParaRPr lang="en-US" sz="1600" dirty="0"/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8521003"/>
              </p:ext>
            </p:extLst>
          </p:nvPr>
        </p:nvGraphicFramePr>
        <p:xfrm>
          <a:off x="76200" y="3037191"/>
          <a:ext cx="3505200" cy="2494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"/>
                <a:gridCol w="2895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900" b="1" i="0" dirty="0">
                          <a:solidFill>
                            <a:srgbClr val="000000"/>
                          </a:solidFill>
                          <a:effectLst/>
                          <a:latin typeface="Arial-BoldMT"/>
                        </a:rPr>
                        <a:t>BM[3:0]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Mode</a:t>
                      </a:r>
                      <a:endParaRPr lang="en-US" b="1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Serial Flash Boot (Serial EEPROM Boot) Mode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USB Function Boot Mode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SDMMC Boot Mode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NOR Boot Mode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100" b="0" i="0" dirty="0">
                          <a:solidFill>
                            <a:srgbClr val="000000"/>
                          </a:solidFill>
                          <a:effectLst/>
                          <a:latin typeface="ArialMT"/>
                        </a:rPr>
                        <a:t>0000b</a:t>
                      </a:r>
                      <a:endParaRPr lang="en-US" sz="11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FF0000"/>
                          </a:solidFill>
                        </a:rPr>
                        <a:t>NAND Flash </a:t>
                      </a:r>
                      <a:r>
                        <a:rPr lang="en-US" b="1" smtClean="0">
                          <a:solidFill>
                            <a:srgbClr val="FF0000"/>
                          </a:solidFill>
                        </a:rPr>
                        <a:t>Boot Mode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3" name="Rectangle 22"/>
          <p:cNvSpPr/>
          <p:nvPr/>
        </p:nvSpPr>
        <p:spPr>
          <a:xfrm>
            <a:off x="7170190" y="3646441"/>
            <a:ext cx="1896837" cy="696959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</a:rPr>
              <a:t>SRAM (128KB)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24" name="Up-Down Arrow 23"/>
          <p:cNvSpPr/>
          <p:nvPr/>
        </p:nvSpPr>
        <p:spPr>
          <a:xfrm rot="16200000">
            <a:off x="6416651" y="4296194"/>
            <a:ext cx="292675" cy="1149087"/>
          </a:xfrm>
          <a:prstGeom prst="upDown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pic>
        <p:nvPicPr>
          <p:cNvPr id="5123" name="Picture 3" descr="Káº¿t quáº£ hÃ¬nh áº£nh cho board boot configuration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58" t="50000" r="6057" b="3248"/>
          <a:stretch/>
        </p:blipFill>
        <p:spPr bwMode="auto">
          <a:xfrm>
            <a:off x="121920" y="856384"/>
            <a:ext cx="1464908" cy="1994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47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Startup – Booting Steps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38200" y="1600200"/>
            <a:ext cx="14478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Boot Rom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200" y="2590800"/>
            <a:ext cx="14478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First Stage Boot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38200" y="3581400"/>
            <a:ext cx="1447800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38200" y="4572000"/>
            <a:ext cx="1447800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Kernel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38200" y="5562600"/>
            <a:ext cx="1447800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User space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971550" y="838200"/>
            <a:ext cx="1181100" cy="457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38200" y="1615440"/>
            <a:ext cx="1447800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Boot Rom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38200" y="2606040"/>
            <a:ext cx="1447800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First Stage </a:t>
            </a:r>
            <a:r>
              <a:rPr lang="en-US" dirty="0" err="1" smtClean="0">
                <a:solidFill>
                  <a:schemeClr val="tx1"/>
                </a:solidFill>
              </a:rPr>
              <a:t>Bootloader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935990" y="853440"/>
            <a:ext cx="1181100" cy="457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Start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>
            <a:stCxn id="11" idx="4"/>
            <a:endCxn id="12" idx="0"/>
          </p:cNvCxnSpPr>
          <p:nvPr/>
        </p:nvCxnSpPr>
        <p:spPr>
          <a:xfrm>
            <a:off x="1562100" y="1295400"/>
            <a:ext cx="0" cy="3200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2"/>
            <a:endCxn id="13" idx="0"/>
          </p:cNvCxnSpPr>
          <p:nvPr/>
        </p:nvCxnSpPr>
        <p:spPr>
          <a:xfrm>
            <a:off x="1562100" y="222504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2"/>
            <a:endCxn id="8" idx="0"/>
          </p:cNvCxnSpPr>
          <p:nvPr/>
        </p:nvCxnSpPr>
        <p:spPr>
          <a:xfrm>
            <a:off x="1562100" y="3215640"/>
            <a:ext cx="0" cy="3657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2"/>
            <a:endCxn id="9" idx="0"/>
          </p:cNvCxnSpPr>
          <p:nvPr/>
        </p:nvCxnSpPr>
        <p:spPr>
          <a:xfrm>
            <a:off x="1562100" y="419100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9" idx="2"/>
            <a:endCxn id="10" idx="0"/>
          </p:cNvCxnSpPr>
          <p:nvPr/>
        </p:nvCxnSpPr>
        <p:spPr>
          <a:xfrm>
            <a:off x="1562100" y="518160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667000" y="1438870"/>
            <a:ext cx="49339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Minimal clock, memory, peripheral initialization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Load First Stage </a:t>
            </a:r>
            <a:r>
              <a:rPr lang="en-US" dirty="0" err="1" smtClean="0"/>
              <a:t>Bootloader</a:t>
            </a:r>
            <a:r>
              <a:rPr lang="en-US" dirty="0" smtClean="0"/>
              <a:t> into SRAM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Jump to SRAM code</a:t>
            </a:r>
            <a:endParaRPr lang="en-US" dirty="0"/>
          </a:p>
        </p:txBody>
      </p:sp>
      <p:sp>
        <p:nvSpPr>
          <p:cNvPr id="26" name="Oval 25"/>
          <p:cNvSpPr/>
          <p:nvPr/>
        </p:nvSpPr>
        <p:spPr>
          <a:xfrm>
            <a:off x="948690" y="868680"/>
            <a:ext cx="1181100" cy="457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Start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1574800" y="1310640"/>
            <a:ext cx="0" cy="3200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186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Startup – Boot ROM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14400" y="3810000"/>
            <a:ext cx="1811754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Read </a:t>
            </a:r>
            <a:r>
              <a:rPr lang="en-US" dirty="0" err="1" smtClean="0">
                <a:solidFill>
                  <a:schemeClr val="tx1"/>
                </a:solidFill>
              </a:rPr>
              <a:t>BootLoader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4400" y="4800600"/>
            <a:ext cx="1811754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CRC Check &amp; Start </a:t>
            </a:r>
            <a:r>
              <a:rPr lang="en-US" dirty="0" err="1" smtClean="0">
                <a:solidFill>
                  <a:schemeClr val="tx1"/>
                </a:solidFill>
              </a:rPr>
              <a:t>BootLoader</a:t>
            </a: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14400" y="1844040"/>
            <a:ext cx="1811754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Read Golden Info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14400" y="2834640"/>
            <a:ext cx="1811754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Check Signature &amp; CRC</a:t>
            </a:r>
          </a:p>
        </p:txBody>
      </p:sp>
      <p:cxnSp>
        <p:nvCxnSpPr>
          <p:cNvPr id="13" name="Straight Arrow Connector 12"/>
          <p:cNvCxnSpPr>
            <a:stCxn id="18" idx="4"/>
            <a:endCxn id="10" idx="0"/>
          </p:cNvCxnSpPr>
          <p:nvPr/>
        </p:nvCxnSpPr>
        <p:spPr>
          <a:xfrm>
            <a:off x="1820277" y="153924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0" idx="2"/>
            <a:endCxn id="11" idx="0"/>
          </p:cNvCxnSpPr>
          <p:nvPr/>
        </p:nvCxnSpPr>
        <p:spPr>
          <a:xfrm>
            <a:off x="1820277" y="245364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1" idx="2"/>
            <a:endCxn id="6" idx="0"/>
          </p:cNvCxnSpPr>
          <p:nvPr/>
        </p:nvCxnSpPr>
        <p:spPr>
          <a:xfrm>
            <a:off x="1820277" y="3444240"/>
            <a:ext cx="0" cy="3657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2"/>
            <a:endCxn id="7" idx="0"/>
          </p:cNvCxnSpPr>
          <p:nvPr/>
        </p:nvCxnSpPr>
        <p:spPr>
          <a:xfrm>
            <a:off x="1820277" y="441960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1081272" y="1082040"/>
            <a:ext cx="1478010" cy="457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Start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477398" y="1095144"/>
            <a:ext cx="2085975" cy="4401416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SoC</a:t>
            </a:r>
            <a:endParaRPr kumimoji="1" lang="en-US" altLang="ja-JP" sz="1600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</a:rPr>
              <a:t>TCC8974</a:t>
            </a:r>
            <a:endParaRPr kumimoji="1" lang="en-US" altLang="ja-JP" sz="1600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Telechip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713763" y="2981960"/>
            <a:ext cx="1896837" cy="696959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>
                <a:solidFill>
                  <a:schemeClr val="tx1"/>
                </a:solidFill>
              </a:rPr>
              <a:t>DDR3</a:t>
            </a:r>
          </a:p>
          <a:p>
            <a:pPr algn="ctr"/>
            <a:r>
              <a:rPr kumimoji="1" lang="en-US" altLang="ja-JP" sz="1600" dirty="0">
                <a:solidFill>
                  <a:schemeClr val="tx1"/>
                </a:solidFill>
              </a:rPr>
              <a:t>(4Gbitx4</a:t>
            </a:r>
            <a:r>
              <a:rPr kumimoji="1" lang="en-US" altLang="ja-JP" sz="1600" dirty="0" smtClean="0">
                <a:solidFill>
                  <a:schemeClr val="tx1"/>
                </a:solidFill>
              </a:rPr>
              <a:t>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713763" y="1096189"/>
            <a:ext cx="1896837" cy="708388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err="1" smtClean="0">
                <a:solidFill>
                  <a:schemeClr val="tx1"/>
                </a:solidFill>
              </a:rPr>
              <a:t>eMMC</a:t>
            </a:r>
            <a:r>
              <a:rPr kumimoji="1" lang="en-US" altLang="ja-JP" sz="1600" dirty="0">
                <a:solidFill>
                  <a:schemeClr val="tx1"/>
                </a:solidFill>
              </a:rPr>
              <a:t> </a:t>
            </a:r>
            <a:r>
              <a:rPr kumimoji="1" lang="en-US" altLang="ja-JP" sz="1600" dirty="0" smtClean="0">
                <a:solidFill>
                  <a:schemeClr val="tx1"/>
                </a:solidFill>
              </a:rPr>
              <a:t>(32G)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29" name="TextBox 178"/>
          <p:cNvSpPr txBox="1"/>
          <p:nvPr/>
        </p:nvSpPr>
        <p:spPr>
          <a:xfrm>
            <a:off x="5715773" y="1076960"/>
            <a:ext cx="1115786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1600" dirty="0"/>
              <a:t>MMC</a:t>
            </a:r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8bit</a:t>
            </a:r>
            <a:endParaRPr kumimoji="1" lang="ja-JP" altLang="en-US" sz="1600" dirty="0"/>
          </a:p>
        </p:txBody>
      </p:sp>
      <p:sp>
        <p:nvSpPr>
          <p:cNvPr id="30" name="TextBox 179"/>
          <p:cNvSpPr txBox="1"/>
          <p:nvPr/>
        </p:nvSpPr>
        <p:spPr>
          <a:xfrm>
            <a:off x="5732101" y="1938496"/>
            <a:ext cx="1115786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1600" dirty="0"/>
              <a:t>NFC</a:t>
            </a:r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8bit</a:t>
            </a:r>
            <a:endParaRPr kumimoji="1" lang="ja-JP" altLang="en-US" sz="1600" dirty="0"/>
          </a:p>
        </p:txBody>
      </p:sp>
      <p:sp>
        <p:nvSpPr>
          <p:cNvPr id="31" name="TextBox 180"/>
          <p:cNvSpPr txBox="1"/>
          <p:nvPr/>
        </p:nvSpPr>
        <p:spPr>
          <a:xfrm>
            <a:off x="5783808" y="2989163"/>
            <a:ext cx="1115786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1600"/>
              <a:t>DDR3</a:t>
            </a:r>
          </a:p>
          <a:p>
            <a:endParaRPr kumimoji="1" lang="en-US" altLang="ja-JP" sz="1600"/>
          </a:p>
          <a:p>
            <a:r>
              <a:rPr kumimoji="1" lang="en-US" altLang="ja-JP" sz="1600"/>
              <a:t>32bit</a:t>
            </a:r>
            <a:endParaRPr kumimoji="1" lang="ja-JP" altLang="en-US" sz="1600"/>
          </a:p>
        </p:txBody>
      </p:sp>
      <p:sp>
        <p:nvSpPr>
          <p:cNvPr id="32" name="Up-Down Arrow 31"/>
          <p:cNvSpPr/>
          <p:nvPr/>
        </p:nvSpPr>
        <p:spPr>
          <a:xfrm rot="16200000">
            <a:off x="5972526" y="2847746"/>
            <a:ext cx="292675" cy="1149087"/>
          </a:xfrm>
          <a:prstGeom prst="upDownArrow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33" name="Up-Down Arrow 32"/>
          <p:cNvSpPr/>
          <p:nvPr/>
        </p:nvSpPr>
        <p:spPr>
          <a:xfrm rot="16200000">
            <a:off x="5950187" y="1726839"/>
            <a:ext cx="319395" cy="1152897"/>
          </a:xfrm>
          <a:prstGeom prst="upDownArrow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34" name="Up-Down Arrow 33"/>
          <p:cNvSpPr/>
          <p:nvPr/>
        </p:nvSpPr>
        <p:spPr>
          <a:xfrm rot="16200000">
            <a:off x="5966987" y="828545"/>
            <a:ext cx="330824" cy="1138052"/>
          </a:xfrm>
          <a:prstGeom prst="upDownArrow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35" name="Rectangle 34"/>
          <p:cNvSpPr/>
          <p:nvPr/>
        </p:nvSpPr>
        <p:spPr>
          <a:xfrm>
            <a:off x="6677798" y="4799601"/>
            <a:ext cx="1896837" cy="696959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</a:rPr>
              <a:t>Internal Boot ROM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36" name="Up-Down Arrow 35"/>
          <p:cNvSpPr/>
          <p:nvPr/>
        </p:nvSpPr>
        <p:spPr>
          <a:xfrm rot="16200000">
            <a:off x="6018427" y="3648976"/>
            <a:ext cx="292675" cy="1149087"/>
          </a:xfrm>
          <a:prstGeom prst="upDownArrow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38" name="Up-Down Arrow 37"/>
          <p:cNvSpPr/>
          <p:nvPr/>
        </p:nvSpPr>
        <p:spPr>
          <a:xfrm rot="16200000">
            <a:off x="5960224" y="4534954"/>
            <a:ext cx="292675" cy="1149087"/>
          </a:xfrm>
          <a:prstGeom prst="upDownArrow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39" name="Rectangle 38"/>
          <p:cNvSpPr/>
          <p:nvPr/>
        </p:nvSpPr>
        <p:spPr>
          <a:xfrm>
            <a:off x="6831559" y="2143589"/>
            <a:ext cx="989239" cy="46245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First Stage </a:t>
            </a:r>
            <a:r>
              <a:rPr lang="en-US" sz="1200" dirty="0" err="1" smtClean="0">
                <a:solidFill>
                  <a:schemeClr val="tx1"/>
                </a:solidFill>
              </a:rPr>
              <a:t>Bootloader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982598" y="4002454"/>
            <a:ext cx="989239" cy="46245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First Stage </a:t>
            </a:r>
            <a:r>
              <a:rPr lang="en-US" sz="1200" dirty="0" err="1" smtClean="0">
                <a:solidFill>
                  <a:schemeClr val="tx1"/>
                </a:solidFill>
              </a:rPr>
              <a:t>Bootloader</a:t>
            </a:r>
            <a:endParaRPr lang="en-US" sz="1200" dirty="0" smtClean="0">
              <a:solidFill>
                <a:schemeClr val="tx1"/>
              </a:solidFill>
            </a:endParaRPr>
          </a:p>
        </p:txBody>
      </p:sp>
      <p:cxnSp>
        <p:nvCxnSpPr>
          <p:cNvPr id="42" name="Curved Connector 41"/>
          <p:cNvCxnSpPr>
            <a:stCxn id="30" idx="3"/>
            <a:endCxn id="40" idx="1"/>
          </p:cNvCxnSpPr>
          <p:nvPr/>
        </p:nvCxnSpPr>
        <p:spPr>
          <a:xfrm>
            <a:off x="6847887" y="2353995"/>
            <a:ext cx="134711" cy="1879685"/>
          </a:xfrm>
          <a:prstGeom prst="curvedConnector3">
            <a:avLst>
              <a:gd name="adj1" fmla="val -1341512"/>
            </a:avLst>
          </a:prstGeom>
          <a:ln w="28575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6697435" y="2025556"/>
            <a:ext cx="1896837" cy="885283"/>
          </a:xfrm>
          <a:prstGeom prst="rect">
            <a:avLst/>
          </a:prstGeom>
          <a:noFill/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>
                <a:solidFill>
                  <a:schemeClr val="tx1"/>
                </a:solidFill>
              </a:rPr>
              <a:t>SLC </a:t>
            </a:r>
            <a:r>
              <a:rPr kumimoji="1" lang="en-US" altLang="ja-JP" sz="1600" dirty="0" smtClean="0">
                <a:solidFill>
                  <a:schemeClr val="tx1"/>
                </a:solidFill>
              </a:rPr>
              <a:t>NAND (2Gbit)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713763" y="3886200"/>
            <a:ext cx="1896837" cy="838200"/>
          </a:xfrm>
          <a:prstGeom prst="rect">
            <a:avLst/>
          </a:prstGeom>
          <a:noFill/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</a:rPr>
              <a:t>SRAM (128KB)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248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Start Up – First State </a:t>
            </a:r>
            <a:r>
              <a:rPr lang="en-US" dirty="0" err="1" smtClean="0"/>
              <a:t>Bootloader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14400" y="3810000"/>
            <a:ext cx="1811754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14400" y="4800600"/>
            <a:ext cx="1811754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14400" y="1844040"/>
            <a:ext cx="1811754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4400" y="2834640"/>
            <a:ext cx="1811754" cy="6096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 smtClean="0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>
            <a:stCxn id="11" idx="4"/>
            <a:endCxn id="5" idx="0"/>
          </p:cNvCxnSpPr>
          <p:nvPr/>
        </p:nvCxnSpPr>
        <p:spPr>
          <a:xfrm>
            <a:off x="1820277" y="1539240"/>
            <a:ext cx="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5" idx="2"/>
            <a:endCxn id="6" idx="0"/>
          </p:cNvCxnSpPr>
          <p:nvPr/>
        </p:nvCxnSpPr>
        <p:spPr>
          <a:xfrm>
            <a:off x="1820277" y="245364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6" idx="2"/>
            <a:endCxn id="3" idx="0"/>
          </p:cNvCxnSpPr>
          <p:nvPr/>
        </p:nvCxnSpPr>
        <p:spPr>
          <a:xfrm>
            <a:off x="1820277" y="3444240"/>
            <a:ext cx="0" cy="3657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3" idx="2"/>
            <a:endCxn id="4" idx="0"/>
          </p:cNvCxnSpPr>
          <p:nvPr/>
        </p:nvCxnSpPr>
        <p:spPr>
          <a:xfrm>
            <a:off x="1820277" y="441960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1081272" y="1082040"/>
            <a:ext cx="1478010" cy="457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477398" y="1095144"/>
            <a:ext cx="2085975" cy="4401416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SoC</a:t>
            </a:r>
            <a:endParaRPr kumimoji="1" lang="en-US" altLang="ja-JP" sz="1600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</a:rPr>
              <a:t>TCC8974</a:t>
            </a:r>
            <a:endParaRPr kumimoji="1" lang="en-US" altLang="ja-JP" sz="1600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sz="1600" dirty="0" err="1">
                <a:solidFill>
                  <a:schemeClr val="tx1"/>
                </a:solidFill>
              </a:rPr>
              <a:t>Telechip</a:t>
            </a:r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713763" y="2769494"/>
            <a:ext cx="1896837" cy="909426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</a:rPr>
              <a:t>DDR3 (4Gbitx4)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15" name="TextBox 178"/>
          <p:cNvSpPr txBox="1"/>
          <p:nvPr/>
        </p:nvSpPr>
        <p:spPr>
          <a:xfrm>
            <a:off x="5715773" y="1076960"/>
            <a:ext cx="1115786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1600" dirty="0"/>
              <a:t>MMC</a:t>
            </a:r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8bit</a:t>
            </a:r>
            <a:endParaRPr kumimoji="1" lang="ja-JP" altLang="en-US" sz="1600" dirty="0"/>
          </a:p>
        </p:txBody>
      </p:sp>
      <p:sp>
        <p:nvSpPr>
          <p:cNvPr id="16" name="TextBox 179"/>
          <p:cNvSpPr txBox="1"/>
          <p:nvPr/>
        </p:nvSpPr>
        <p:spPr>
          <a:xfrm>
            <a:off x="5732101" y="1938496"/>
            <a:ext cx="1115786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1600" dirty="0"/>
              <a:t>NFC</a:t>
            </a:r>
          </a:p>
          <a:p>
            <a:endParaRPr kumimoji="1" lang="en-US" altLang="ja-JP" sz="1600" dirty="0"/>
          </a:p>
          <a:p>
            <a:r>
              <a:rPr kumimoji="1" lang="en-US" altLang="ja-JP" sz="1600" dirty="0"/>
              <a:t>8bit</a:t>
            </a:r>
            <a:endParaRPr kumimoji="1" lang="ja-JP" altLang="en-US" sz="1600" dirty="0"/>
          </a:p>
        </p:txBody>
      </p:sp>
      <p:sp>
        <p:nvSpPr>
          <p:cNvPr id="17" name="TextBox 180"/>
          <p:cNvSpPr txBox="1"/>
          <p:nvPr/>
        </p:nvSpPr>
        <p:spPr>
          <a:xfrm>
            <a:off x="5783808" y="2989163"/>
            <a:ext cx="1115786" cy="83099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wrap="square" rtlCol="0" anchor="t">
            <a:spAutoFit/>
          </a:bodyPr>
          <a:lstStyle>
            <a:lvl1pPr marL="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1600"/>
              <a:t>DDR3</a:t>
            </a:r>
          </a:p>
          <a:p>
            <a:endParaRPr kumimoji="1" lang="en-US" altLang="ja-JP" sz="1600"/>
          </a:p>
          <a:p>
            <a:r>
              <a:rPr kumimoji="1" lang="en-US" altLang="ja-JP" sz="1600"/>
              <a:t>32bit</a:t>
            </a:r>
            <a:endParaRPr kumimoji="1" lang="ja-JP" altLang="en-US" sz="1600"/>
          </a:p>
        </p:txBody>
      </p:sp>
      <p:sp>
        <p:nvSpPr>
          <p:cNvPr id="18" name="Up-Down Arrow 17"/>
          <p:cNvSpPr/>
          <p:nvPr/>
        </p:nvSpPr>
        <p:spPr>
          <a:xfrm rot="16200000">
            <a:off x="5972526" y="2847746"/>
            <a:ext cx="292675" cy="1149087"/>
          </a:xfrm>
          <a:prstGeom prst="upDownArrow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19" name="Up-Down Arrow 18"/>
          <p:cNvSpPr/>
          <p:nvPr/>
        </p:nvSpPr>
        <p:spPr>
          <a:xfrm rot="16200000">
            <a:off x="5950187" y="1726839"/>
            <a:ext cx="319395" cy="1152897"/>
          </a:xfrm>
          <a:prstGeom prst="upDownArrow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20" name="Up-Down Arrow 19"/>
          <p:cNvSpPr/>
          <p:nvPr/>
        </p:nvSpPr>
        <p:spPr>
          <a:xfrm rot="16200000">
            <a:off x="5966987" y="828545"/>
            <a:ext cx="330824" cy="1138052"/>
          </a:xfrm>
          <a:prstGeom prst="upDownArrow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21" name="Rectangle 20"/>
          <p:cNvSpPr/>
          <p:nvPr/>
        </p:nvSpPr>
        <p:spPr>
          <a:xfrm>
            <a:off x="6677798" y="4799601"/>
            <a:ext cx="1896837" cy="696959"/>
          </a:xfrm>
          <a:prstGeom prst="rect">
            <a:avLst/>
          </a:prstGeom>
          <a:solidFill>
            <a:schemeClr val="bg1"/>
          </a:solidFill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</a:rPr>
              <a:t>Internal Boot ROM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22" name="Up-Down Arrow 21"/>
          <p:cNvSpPr/>
          <p:nvPr/>
        </p:nvSpPr>
        <p:spPr>
          <a:xfrm rot="16200000">
            <a:off x="6018427" y="3648976"/>
            <a:ext cx="292675" cy="1149087"/>
          </a:xfrm>
          <a:prstGeom prst="upDownArrow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23" name="Up-Down Arrow 22"/>
          <p:cNvSpPr/>
          <p:nvPr/>
        </p:nvSpPr>
        <p:spPr>
          <a:xfrm rot="16200000">
            <a:off x="5960224" y="4534954"/>
            <a:ext cx="292675" cy="1149087"/>
          </a:xfrm>
          <a:prstGeom prst="upDownArrow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kumimoji="1" lang="ja-JP" altLang="en-US" sz="1600"/>
          </a:p>
        </p:txBody>
      </p:sp>
      <p:sp>
        <p:nvSpPr>
          <p:cNvPr id="24" name="Rectangle 23"/>
          <p:cNvSpPr/>
          <p:nvPr/>
        </p:nvSpPr>
        <p:spPr>
          <a:xfrm>
            <a:off x="6935561" y="2057400"/>
            <a:ext cx="989239" cy="46245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LK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899733" y="2819400"/>
            <a:ext cx="989239" cy="46245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LK</a:t>
            </a:r>
          </a:p>
        </p:txBody>
      </p:sp>
      <p:cxnSp>
        <p:nvCxnSpPr>
          <p:cNvPr id="26" name="Curved Connector 25"/>
          <p:cNvCxnSpPr>
            <a:stCxn id="24" idx="1"/>
            <a:endCxn id="25" idx="1"/>
          </p:cNvCxnSpPr>
          <p:nvPr/>
        </p:nvCxnSpPr>
        <p:spPr>
          <a:xfrm rot="10800000" flipV="1">
            <a:off x="6899733" y="2288626"/>
            <a:ext cx="35828" cy="762000"/>
          </a:xfrm>
          <a:prstGeom prst="curvedConnector3">
            <a:avLst>
              <a:gd name="adj1" fmla="val 5277077"/>
            </a:avLst>
          </a:prstGeom>
          <a:ln w="28575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6697435" y="2025557"/>
            <a:ext cx="1896837" cy="565244"/>
          </a:xfrm>
          <a:prstGeom prst="rect">
            <a:avLst/>
          </a:prstGeom>
          <a:noFill/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>
                <a:solidFill>
                  <a:schemeClr val="tx1"/>
                </a:solidFill>
              </a:rPr>
              <a:t>SLC </a:t>
            </a:r>
            <a:r>
              <a:rPr kumimoji="1" lang="en-US" altLang="ja-JP" sz="1600" dirty="0" smtClean="0">
                <a:solidFill>
                  <a:schemeClr val="tx1"/>
                </a:solidFill>
              </a:rPr>
              <a:t>NAND (2Gbit)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713763" y="3886200"/>
            <a:ext cx="1896837" cy="533400"/>
          </a:xfrm>
          <a:prstGeom prst="rect">
            <a:avLst/>
          </a:prstGeom>
          <a:noFill/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smtClean="0">
                <a:solidFill>
                  <a:schemeClr val="tx1"/>
                </a:solidFill>
              </a:rPr>
              <a:t>SRAM (128KB)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713763" y="1096188"/>
            <a:ext cx="1896837" cy="842307"/>
          </a:xfrm>
          <a:prstGeom prst="rect">
            <a:avLst/>
          </a:prstGeom>
          <a:noFill/>
          <a:ln w="28575">
            <a:solidFill>
              <a:sysClr val="windowText" lastClr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en-US" altLang="ja-JP" sz="1600" dirty="0" err="1" smtClean="0">
                <a:solidFill>
                  <a:schemeClr val="tx1"/>
                </a:solidFill>
              </a:rPr>
              <a:t>eMMC</a:t>
            </a:r>
            <a:r>
              <a:rPr kumimoji="1" lang="en-US" altLang="ja-JP" sz="1600" dirty="0">
                <a:solidFill>
                  <a:schemeClr val="tx1"/>
                </a:solidFill>
              </a:rPr>
              <a:t> </a:t>
            </a:r>
            <a:r>
              <a:rPr kumimoji="1" lang="en-US" altLang="ja-JP" sz="1600" dirty="0" smtClean="0">
                <a:solidFill>
                  <a:schemeClr val="tx1"/>
                </a:solidFill>
              </a:rPr>
              <a:t>(32G)</a:t>
            </a:r>
            <a:endParaRPr kumimoji="1" lang="en-US" altLang="ja-JP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37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Start Up – LK: arch/arm/crt0.S: _start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_start:</a:t>
            </a:r>
          </a:p>
          <a:p>
            <a:r>
              <a:rPr lang="en-US" dirty="0" smtClean="0"/>
              <a:t>Jump to reset:  b reset</a:t>
            </a:r>
          </a:p>
          <a:p>
            <a:r>
              <a:rPr lang="en-US" dirty="0" err="1" smtClean="0"/>
              <a:t>Init</a:t>
            </a:r>
            <a:r>
              <a:rPr lang="en-US" dirty="0" smtClean="0"/>
              <a:t> SOC: </a:t>
            </a:r>
            <a:r>
              <a:rPr lang="en-US" dirty="0" err="1" smtClean="0"/>
              <a:t>Init_SoCs</a:t>
            </a:r>
            <a:endParaRPr lang="en-US" dirty="0" smtClean="0"/>
          </a:p>
          <a:p>
            <a:r>
              <a:rPr lang="en-US" dirty="0" smtClean="0"/>
              <a:t>Remap 0x00000000 to SRAM</a:t>
            </a:r>
          </a:p>
          <a:p>
            <a:r>
              <a:rPr lang="en-US" dirty="0" smtClean="0"/>
              <a:t>Copy </a:t>
            </a:r>
            <a:r>
              <a:rPr lang="en-US" dirty="0" err="1" smtClean="0"/>
              <a:t>sram_boot</a:t>
            </a:r>
            <a:r>
              <a:rPr lang="en-US" dirty="0" smtClean="0"/>
              <a:t> &amp; </a:t>
            </a:r>
            <a:r>
              <a:rPr lang="en-US" dirty="0" err="1" smtClean="0"/>
              <a:t>reset_arm_timer</a:t>
            </a:r>
            <a:r>
              <a:rPr lang="en-US" dirty="0" smtClean="0"/>
              <a:t> codes to SRAM_BOOT_ADDR (0xF0000000)</a:t>
            </a:r>
          </a:p>
          <a:p>
            <a:r>
              <a:rPr lang="en-US" dirty="0" smtClean="0"/>
              <a:t>Calling reset arm timer code</a:t>
            </a:r>
          </a:p>
          <a:p>
            <a:r>
              <a:rPr lang="en-US" dirty="0" smtClean="0"/>
              <a:t>Setup cache coherency (</a:t>
            </a:r>
            <a:r>
              <a:rPr lang="en-US" dirty="0" err="1" smtClean="0"/>
              <a:t>local_coherency</a:t>
            </a:r>
            <a:r>
              <a:rPr lang="en-US" dirty="0" smtClean="0"/>
              <a:t>?)</a:t>
            </a:r>
          </a:p>
          <a:p>
            <a:r>
              <a:rPr lang="en-US" dirty="0" smtClean="0"/>
              <a:t>Setup </a:t>
            </a:r>
            <a:r>
              <a:rPr lang="en-US" dirty="0" err="1" smtClean="0"/>
              <a:t>cpu</a:t>
            </a:r>
            <a:r>
              <a:rPr lang="en-US" dirty="0" smtClean="0"/>
              <a:t> (new thumb behavior, low exception vectors, </a:t>
            </a:r>
            <a:r>
              <a:rPr lang="en-US" dirty="0" err="1" smtClean="0"/>
              <a:t>i</a:t>
            </a:r>
            <a:r>
              <a:rPr lang="en-US" dirty="0" smtClean="0"/>
              <a:t>/d cache disable, </a:t>
            </a:r>
            <a:r>
              <a:rPr lang="en-US" dirty="0" err="1" smtClean="0"/>
              <a:t>mmu</a:t>
            </a:r>
            <a:r>
              <a:rPr lang="en-US" dirty="0" smtClean="0"/>
              <a:t> disabled, enable alignment faults…)</a:t>
            </a:r>
          </a:p>
          <a:p>
            <a:r>
              <a:rPr lang="en-US" dirty="0" smtClean="0"/>
              <a:t>Relocate if necessary</a:t>
            </a:r>
          </a:p>
          <a:p>
            <a:r>
              <a:rPr lang="en-US" dirty="0" smtClean="0"/>
              <a:t>Set up stack</a:t>
            </a:r>
          </a:p>
          <a:p>
            <a:r>
              <a:rPr lang="en-US" dirty="0" smtClean="0"/>
              <a:t>Copy the initialized data segment out of rom if necessary</a:t>
            </a:r>
          </a:p>
          <a:p>
            <a:r>
              <a:rPr lang="en-US" dirty="0" smtClean="0"/>
              <a:t>Call </a:t>
            </a:r>
            <a:r>
              <a:rPr lang="en-US" dirty="0" err="1" smtClean="0"/>
              <a:t>kmain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9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Startup – LK: kernel/</a:t>
            </a:r>
            <a:r>
              <a:rPr lang="en-US" dirty="0" err="1" smtClean="0"/>
              <a:t>main.c</a:t>
            </a:r>
            <a:r>
              <a:rPr lang="en-US" dirty="0" smtClean="0"/>
              <a:t>: </a:t>
            </a:r>
            <a:r>
              <a:rPr lang="en-US" dirty="0" err="1" smtClean="0"/>
              <a:t>kmain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thread_init_early</a:t>
            </a:r>
            <a:r>
              <a:rPr lang="en-US" dirty="0" smtClean="0"/>
              <a:t>(): Initialize threading system</a:t>
            </a:r>
          </a:p>
          <a:p>
            <a:r>
              <a:rPr lang="en-US" dirty="0" err="1" smtClean="0"/>
              <a:t>arch_early_init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platform_early_init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target_early_init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call_constructors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heap_init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thread_init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dpc_init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timer_init</a:t>
            </a:r>
            <a:r>
              <a:rPr lang="en-US" dirty="0" smtClean="0"/>
              <a:t>()</a:t>
            </a:r>
          </a:p>
          <a:p>
            <a:r>
              <a:rPr lang="en-US" dirty="0" smtClean="0"/>
              <a:t>Bootstrap2()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597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Startup – LK: kernel/</a:t>
            </a:r>
            <a:r>
              <a:rPr lang="en-US" dirty="0" err="1" smtClean="0"/>
              <a:t>main.c</a:t>
            </a:r>
            <a:r>
              <a:rPr lang="en-US" dirty="0" smtClean="0"/>
              <a:t>: bootstrap2()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arch_init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platform_init</a:t>
            </a:r>
            <a:r>
              <a:rPr lang="en-US" dirty="0" smtClean="0"/>
              <a:t>()</a:t>
            </a:r>
          </a:p>
          <a:p>
            <a:r>
              <a:rPr lang="en-US" dirty="0" smtClean="0"/>
              <a:t>target_early_init2()</a:t>
            </a:r>
          </a:p>
          <a:p>
            <a:pPr lvl="1"/>
            <a:r>
              <a:rPr lang="en-US" dirty="0" err="1" smtClean="0"/>
              <a:t>edi_init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emmc_boot_main</a:t>
            </a:r>
            <a:r>
              <a:rPr lang="en-US" dirty="0" smtClean="0"/>
              <a:t>()</a:t>
            </a:r>
          </a:p>
          <a:p>
            <a:pPr lvl="2"/>
            <a:r>
              <a:rPr lang="en-US" dirty="0" err="1" smtClean="0"/>
              <a:t>SD_BUS_Initialize</a:t>
            </a:r>
            <a:r>
              <a:rPr lang="en-US" dirty="0" smtClean="0"/>
              <a:t>()</a:t>
            </a:r>
          </a:p>
          <a:p>
            <a:pPr lvl="2"/>
            <a:r>
              <a:rPr lang="en-US" dirty="0" err="1" smtClean="0"/>
              <a:t>read_partition_tlb</a:t>
            </a:r>
            <a:r>
              <a:rPr lang="en-US" dirty="0" smtClean="0"/>
              <a:t>()</a:t>
            </a:r>
          </a:p>
          <a:p>
            <a:pPr lvl="3"/>
            <a:r>
              <a:rPr lang="en-US" dirty="0" err="1" smtClean="0"/>
              <a:t>read_boot_MBR</a:t>
            </a:r>
            <a:r>
              <a:rPr lang="en-US" dirty="0" smtClean="0"/>
              <a:t>()</a:t>
            </a:r>
          </a:p>
          <a:p>
            <a:pPr lvl="3"/>
            <a:r>
              <a:rPr lang="en-US" dirty="0" err="1" smtClean="0"/>
              <a:t>read_boot_GPT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BootInfo_Init</a:t>
            </a:r>
            <a:r>
              <a:rPr lang="en-US" dirty="0" smtClean="0"/>
              <a:t>(</a:t>
            </a:r>
            <a:r>
              <a:rPr lang="en-US" dirty="0" err="1" smtClean="0"/>
              <a:t>boot_info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LoadConfig</a:t>
            </a:r>
            <a:r>
              <a:rPr lang="en-US" dirty="0" smtClean="0"/>
              <a:t>(</a:t>
            </a:r>
            <a:r>
              <a:rPr lang="en-US" dirty="0" err="1" smtClean="0"/>
              <a:t>boot_info</a:t>
            </a:r>
            <a:r>
              <a:rPr lang="en-US" dirty="0" smtClean="0"/>
              <a:t>); // read configuration:</a:t>
            </a:r>
          </a:p>
          <a:p>
            <a:pPr lvl="1"/>
            <a:r>
              <a:rPr lang="en-US" dirty="0" err="1"/>
              <a:t>ptn_index</a:t>
            </a:r>
            <a:r>
              <a:rPr lang="en-US" dirty="0"/>
              <a:t> = </a:t>
            </a:r>
            <a:r>
              <a:rPr lang="en-US" dirty="0" err="1"/>
              <a:t>partition_get_index</a:t>
            </a:r>
            <a:r>
              <a:rPr lang="en-US" dirty="0"/>
              <a:t>("share</a:t>
            </a:r>
            <a:r>
              <a:rPr lang="en-US" dirty="0" smtClean="0"/>
              <a:t>") // read from share partition</a:t>
            </a:r>
          </a:p>
          <a:p>
            <a:pPr lvl="1"/>
            <a:r>
              <a:rPr lang="en-US" dirty="0" err="1"/>
              <a:t>ptn_index</a:t>
            </a:r>
            <a:r>
              <a:rPr lang="en-US" dirty="0"/>
              <a:t> = </a:t>
            </a:r>
            <a:r>
              <a:rPr lang="en-US" dirty="0" err="1"/>
              <a:t>partition_get_index</a:t>
            </a:r>
            <a:r>
              <a:rPr lang="en-US" dirty="0"/>
              <a:t>("display</a:t>
            </a:r>
            <a:r>
              <a:rPr lang="en-US" dirty="0" smtClean="0"/>
              <a:t>"); // read from display partition</a:t>
            </a:r>
          </a:p>
          <a:p>
            <a:pPr lvl="2"/>
            <a:r>
              <a:rPr lang="en-US" dirty="0" smtClean="0"/>
              <a:t>IQA setting</a:t>
            </a:r>
          </a:p>
          <a:p>
            <a:r>
              <a:rPr lang="en-US" dirty="0" err="1"/>
              <a:t>Get_ModelCode</a:t>
            </a:r>
            <a:r>
              <a:rPr lang="en-US" dirty="0"/>
              <a:t>(</a:t>
            </a:r>
            <a:r>
              <a:rPr lang="en-US" dirty="0" err="1"/>
              <a:t>pModel_code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index = </a:t>
            </a:r>
            <a:r>
              <a:rPr lang="en-US" dirty="0" err="1"/>
              <a:t>partition_get_index</a:t>
            </a:r>
            <a:r>
              <a:rPr lang="en-US" dirty="0"/>
              <a:t>("model</a:t>
            </a:r>
            <a:r>
              <a:rPr lang="en-US" dirty="0" smtClean="0"/>
              <a:t>")</a:t>
            </a:r>
          </a:p>
          <a:p>
            <a:pPr marL="0" indent="0">
              <a:buNone/>
            </a:pPr>
            <a:endParaRPr lang="en-US" dirty="0"/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33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Startup – LK: kernel/</a:t>
            </a:r>
            <a:r>
              <a:rPr lang="en-US" dirty="0" err="1"/>
              <a:t>main.c</a:t>
            </a:r>
            <a:r>
              <a:rPr lang="en-US" dirty="0"/>
              <a:t>: bootstrap2()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T_COM_init</a:t>
            </a:r>
            <a:r>
              <a:rPr lang="en-US" dirty="0"/>
              <a:t>()</a:t>
            </a:r>
          </a:p>
          <a:p>
            <a:r>
              <a:rPr lang="en-US" dirty="0" err="1"/>
              <a:t>T_COM_image_adjustment</a:t>
            </a:r>
            <a:r>
              <a:rPr lang="en-US" dirty="0"/>
              <a:t>(</a:t>
            </a:r>
            <a:r>
              <a:rPr lang="en-US" dirty="0" err="1"/>
              <a:t>boot_info</a:t>
            </a:r>
            <a:r>
              <a:rPr lang="en-US" dirty="0"/>
              <a:t>, </a:t>
            </a:r>
            <a:r>
              <a:rPr lang="en-US" dirty="0" err="1"/>
              <a:t>pModel_code</a:t>
            </a:r>
            <a:r>
              <a:rPr lang="en-US" dirty="0"/>
              <a:t>)</a:t>
            </a:r>
          </a:p>
          <a:p>
            <a:r>
              <a:rPr lang="en-US" dirty="0" err="1"/>
              <a:t>display_early_init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fb_config</a:t>
            </a:r>
            <a:r>
              <a:rPr lang="en-US" dirty="0"/>
              <a:t> = </a:t>
            </a:r>
            <a:r>
              <a:rPr lang="en-US" dirty="0" err="1"/>
              <a:t>lcdc_init</a:t>
            </a:r>
            <a:r>
              <a:rPr lang="en-US" dirty="0"/>
              <a:t>();</a:t>
            </a:r>
          </a:p>
          <a:p>
            <a:pPr lvl="2"/>
            <a:r>
              <a:rPr lang="en-US" dirty="0" err="1"/>
              <a:t>Init</a:t>
            </a:r>
            <a:r>
              <a:rPr lang="en-US" dirty="0"/>
              <a:t> LCD </a:t>
            </a:r>
            <a:r>
              <a:rPr lang="en-US" dirty="0" err="1"/>
              <a:t>pannel</a:t>
            </a:r>
            <a:r>
              <a:rPr lang="en-US" dirty="0"/>
              <a:t>: </a:t>
            </a:r>
            <a:r>
              <a:rPr lang="en-US" dirty="0" err="1"/>
              <a:t>panel_info</a:t>
            </a:r>
            <a:r>
              <a:rPr lang="en-US" dirty="0"/>
              <a:t>-&gt;</a:t>
            </a:r>
            <a:r>
              <a:rPr lang="en-US" dirty="0" err="1"/>
              <a:t>init</a:t>
            </a:r>
            <a:r>
              <a:rPr lang="en-US" dirty="0"/>
              <a:t>(</a:t>
            </a:r>
            <a:r>
              <a:rPr lang="en-US" dirty="0" err="1"/>
              <a:t>panel_info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Display opening image: </a:t>
            </a:r>
            <a:r>
              <a:rPr lang="en-US" dirty="0" err="1"/>
              <a:t>tcclcd_image_ch_set</a:t>
            </a:r>
            <a:r>
              <a:rPr lang="en-US" dirty="0"/>
              <a:t>(</a:t>
            </a:r>
            <a:r>
              <a:rPr lang="en-US" dirty="0" err="1"/>
              <a:t>panel_info</a:t>
            </a:r>
            <a:r>
              <a:rPr lang="en-US" dirty="0"/>
              <a:t>-&gt;</a:t>
            </a:r>
            <a:r>
              <a:rPr lang="en-US" dirty="0" err="1"/>
              <a:t>dev.lcdc_num</a:t>
            </a:r>
            <a:r>
              <a:rPr lang="en-US" dirty="0"/>
              <a:t>, &amp;</a:t>
            </a:r>
            <a:r>
              <a:rPr lang="en-US" dirty="0" err="1"/>
              <a:t>Image_info</a:t>
            </a:r>
            <a:r>
              <a:rPr lang="en-US" dirty="0"/>
              <a:t>);</a:t>
            </a:r>
            <a:endParaRPr lang="en-US" dirty="0" smtClean="0"/>
          </a:p>
          <a:p>
            <a:r>
              <a:rPr lang="en-US" dirty="0" err="1"/>
              <a:t>tcc_camera_init</a:t>
            </a:r>
            <a:r>
              <a:rPr lang="en-US" dirty="0"/>
              <a:t>(</a:t>
            </a:r>
            <a:r>
              <a:rPr lang="en-US" dirty="0" err="1"/>
              <a:t>boot_info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/>
              <a:t>tcc_camera_set_gpio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/>
              <a:t>tcc_camera_sensor_open</a:t>
            </a:r>
            <a:r>
              <a:rPr lang="en-US" dirty="0" smtClean="0"/>
              <a:t>()</a:t>
            </a:r>
          </a:p>
          <a:p>
            <a:pPr lvl="1"/>
            <a:endParaRPr lang="en-US" dirty="0"/>
          </a:p>
          <a:p>
            <a:r>
              <a:rPr lang="en-US" dirty="0" err="1"/>
              <a:t>setEarlyCameraParam</a:t>
            </a:r>
            <a:r>
              <a:rPr lang="en-US" dirty="0"/>
              <a:t>(</a:t>
            </a:r>
            <a:r>
              <a:rPr lang="en-US" dirty="0" err="1"/>
              <a:t>boot_info</a:t>
            </a:r>
            <a:r>
              <a:rPr lang="en-US" dirty="0"/>
              <a:t>)</a:t>
            </a:r>
            <a:endParaRPr lang="en-US" dirty="0" smtClean="0"/>
          </a:p>
          <a:p>
            <a:r>
              <a:rPr lang="en-US" dirty="0" err="1"/>
              <a:t>setIQAParam</a:t>
            </a:r>
            <a:r>
              <a:rPr lang="en-US" dirty="0"/>
              <a:t>(</a:t>
            </a:r>
            <a:r>
              <a:rPr lang="en-US" dirty="0" err="1"/>
              <a:t>boot_info</a:t>
            </a:r>
            <a:r>
              <a:rPr lang="en-US" dirty="0"/>
              <a:t>)</a:t>
            </a:r>
          </a:p>
          <a:p>
            <a:r>
              <a:rPr lang="en-US" dirty="0" err="1"/>
              <a:t>msc_panel_com_eboot</a:t>
            </a:r>
            <a:r>
              <a:rPr lang="en-US" dirty="0"/>
              <a:t>(</a:t>
            </a:r>
            <a:r>
              <a:rPr lang="en-US" dirty="0" err="1"/>
              <a:t>boot_info</a:t>
            </a:r>
            <a:r>
              <a:rPr lang="en-US" dirty="0"/>
              <a:t>, </a:t>
            </a:r>
            <a:r>
              <a:rPr lang="en-US" dirty="0" err="1"/>
              <a:t>pModel_code</a:t>
            </a:r>
            <a:r>
              <a:rPr lang="en-US" dirty="0" smtClean="0"/>
              <a:t>);</a:t>
            </a:r>
          </a:p>
          <a:p>
            <a:r>
              <a:rPr lang="en-US" dirty="0" err="1"/>
              <a:t>msc_panel_com_color</a:t>
            </a:r>
            <a:r>
              <a:rPr lang="en-US" dirty="0"/>
              <a:t>(</a:t>
            </a:r>
            <a:r>
              <a:rPr lang="en-US" dirty="0" err="1"/>
              <a:t>boot_info</a:t>
            </a:r>
            <a:r>
              <a:rPr lang="en-US" dirty="0"/>
              <a:t>, </a:t>
            </a:r>
            <a:r>
              <a:rPr lang="en-US" dirty="0" err="1"/>
              <a:t>pModel_code</a:t>
            </a:r>
            <a:r>
              <a:rPr lang="en-US" dirty="0" smtClean="0"/>
              <a:t>)</a:t>
            </a:r>
          </a:p>
          <a:p>
            <a:r>
              <a:rPr lang="en-US" dirty="0" err="1"/>
              <a:t>start_early_cam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startCM4_preview()</a:t>
            </a:r>
          </a:p>
          <a:p>
            <a:pPr lvl="2"/>
            <a:r>
              <a:rPr lang="en-US" dirty="0" err="1"/>
              <a:t>CM_LoadBinary</a:t>
            </a:r>
            <a:r>
              <a:rPr lang="en-US" dirty="0"/>
              <a:t>(CM4_earlycam, </a:t>
            </a:r>
            <a:r>
              <a:rPr lang="en-US" dirty="0" err="1"/>
              <a:t>sizeof</a:t>
            </a:r>
            <a:r>
              <a:rPr lang="en-US" dirty="0"/>
              <a:t>(CM4_earlycam))</a:t>
            </a:r>
          </a:p>
          <a:p>
            <a:pPr lvl="2"/>
            <a:r>
              <a:rPr lang="en-US" dirty="0" err="1"/>
              <a:t>CM_MailBox_Configure</a:t>
            </a:r>
            <a:r>
              <a:rPr lang="en-US" dirty="0"/>
              <a:t>()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87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JVC Kenwood Head Unit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70" t="5099" r="18014" b="16666"/>
          <a:stretch/>
        </p:blipFill>
        <p:spPr bwMode="auto">
          <a:xfrm>
            <a:off x="3810000" y="2730656"/>
            <a:ext cx="4701988" cy="33205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>
            <a:hlinkClick r:id="rId3" action="ppaction://hlinkfile"/>
          </p:cNvPr>
          <p:cNvSpPr txBox="1"/>
          <p:nvPr/>
        </p:nvSpPr>
        <p:spPr>
          <a:xfrm>
            <a:off x="3805518" y="6073587"/>
            <a:ext cx="2537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 action="ppaction://hlinkfile"/>
              </a:rPr>
              <a:t>B5A-1048-00c_K_EN.pdf </a:t>
            </a:r>
            <a:endParaRPr lang="en-US" dirty="0"/>
          </a:p>
        </p:txBody>
      </p:sp>
      <p:pic>
        <p:nvPicPr>
          <p:cNvPr id="1029" name="Picture 5" descr="HÃ¬nh áº£nh cÃ³ liÃªn qua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873171"/>
            <a:ext cx="6299076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1413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Startup – LK: kernel/</a:t>
            </a:r>
            <a:r>
              <a:rPr lang="en-US" dirty="0" err="1"/>
              <a:t>main.c</a:t>
            </a:r>
            <a:r>
              <a:rPr lang="en-US" dirty="0"/>
              <a:t>: bootstrap2()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target_init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display_init</a:t>
            </a:r>
            <a:r>
              <a:rPr lang="en-US" dirty="0" smtClean="0"/>
              <a:t>()</a:t>
            </a:r>
          </a:p>
          <a:p>
            <a:pPr lvl="2"/>
            <a:r>
              <a:rPr lang="en-US" dirty="0" err="1"/>
              <a:t>splash_image_load_jvckw</a:t>
            </a:r>
            <a:r>
              <a:rPr lang="en-US" dirty="0"/>
              <a:t>("bootlogo_480x272", </a:t>
            </a:r>
            <a:r>
              <a:rPr lang="en-US" dirty="0" err="1"/>
              <a:t>fb_config</a:t>
            </a:r>
            <a:r>
              <a:rPr lang="en-US" dirty="0" smtClean="0"/>
              <a:t>);</a:t>
            </a:r>
            <a:endParaRPr lang="en-US" dirty="0"/>
          </a:p>
          <a:p>
            <a:pPr lvl="3"/>
            <a:r>
              <a:rPr lang="en-US" dirty="0" err="1"/>
              <a:t>ptn_index</a:t>
            </a:r>
            <a:r>
              <a:rPr lang="en-US" dirty="0"/>
              <a:t> = </a:t>
            </a:r>
            <a:r>
              <a:rPr lang="en-US" dirty="0" err="1"/>
              <a:t>partition_get_index</a:t>
            </a:r>
            <a:r>
              <a:rPr lang="en-US" dirty="0"/>
              <a:t>(“</a:t>
            </a:r>
            <a:r>
              <a:rPr lang="en-US" dirty="0" err="1"/>
              <a:t>picdata</a:t>
            </a:r>
            <a:r>
              <a:rPr lang="en-US" dirty="0" smtClean="0"/>
              <a:t>”);</a:t>
            </a:r>
            <a:endParaRPr lang="en-US" dirty="0"/>
          </a:p>
          <a:p>
            <a:pPr lvl="2"/>
            <a:r>
              <a:rPr lang="en-US" dirty="0" err="1"/>
              <a:t>display_splash_logo</a:t>
            </a:r>
            <a:r>
              <a:rPr lang="en-US" dirty="0"/>
              <a:t>(</a:t>
            </a:r>
            <a:r>
              <a:rPr lang="en-US" dirty="0" err="1"/>
              <a:t>fb_config</a:t>
            </a:r>
            <a:r>
              <a:rPr lang="en-US" dirty="0" smtClean="0"/>
              <a:t>);</a:t>
            </a:r>
            <a:endParaRPr lang="en-US" dirty="0"/>
          </a:p>
          <a:p>
            <a:pPr lvl="3"/>
            <a:r>
              <a:rPr lang="en-US" dirty="0" err="1"/>
              <a:t>lcdc_set_logo</a:t>
            </a:r>
            <a:r>
              <a:rPr lang="en-US" dirty="0"/>
              <a:t>(</a:t>
            </a:r>
            <a:r>
              <a:rPr lang="en-US" dirty="0" err="1"/>
              <a:t>panel_info</a:t>
            </a:r>
            <a:r>
              <a:rPr lang="en-US" dirty="0"/>
              <a:t>-&gt;</a:t>
            </a:r>
            <a:r>
              <a:rPr lang="en-US" dirty="0" err="1"/>
              <a:t>dev.lcdc_num</a:t>
            </a:r>
            <a:r>
              <a:rPr lang="en-US" dirty="0"/>
              <a:t>, </a:t>
            </a:r>
            <a:r>
              <a:rPr lang="en-US" dirty="0" err="1"/>
              <a:t>panel_info</a:t>
            </a:r>
            <a:r>
              <a:rPr lang="en-US" dirty="0"/>
              <a:t>-&gt;</a:t>
            </a:r>
            <a:r>
              <a:rPr lang="en-US" dirty="0" err="1"/>
              <a:t>xres</a:t>
            </a:r>
            <a:r>
              <a:rPr lang="en-US" dirty="0"/>
              <a:t>, </a:t>
            </a:r>
            <a:r>
              <a:rPr lang="en-US" dirty="0" err="1"/>
              <a:t>panel_info</a:t>
            </a:r>
            <a:r>
              <a:rPr lang="en-US" dirty="0"/>
              <a:t>-&gt;</a:t>
            </a:r>
            <a:r>
              <a:rPr lang="en-US" dirty="0" err="1"/>
              <a:t>yres</a:t>
            </a:r>
            <a:r>
              <a:rPr lang="en-US" dirty="0"/>
              <a:t>, </a:t>
            </a:r>
            <a:r>
              <a:rPr lang="en-US" dirty="0" err="1"/>
              <a:t>fb_con</a:t>
            </a:r>
            <a:r>
              <a:rPr lang="en-US" dirty="0" smtClean="0"/>
              <a:t>);</a:t>
            </a:r>
          </a:p>
          <a:p>
            <a:pPr lvl="1"/>
            <a:r>
              <a:rPr lang="en-US" dirty="0" err="1"/>
              <a:t>gpio_set</a:t>
            </a:r>
            <a:r>
              <a:rPr lang="en-US" dirty="0"/>
              <a:t>(LCD_MUTE , 0 </a:t>
            </a:r>
            <a:r>
              <a:rPr lang="en-US" dirty="0" smtClean="0"/>
              <a:t>); // Enable LCD video output</a:t>
            </a:r>
            <a:endParaRPr lang="en-US" dirty="0"/>
          </a:p>
          <a:p>
            <a:r>
              <a:rPr lang="en-US" dirty="0" err="1"/>
              <a:t>update_LK_img</a:t>
            </a:r>
            <a:r>
              <a:rPr lang="en-US" dirty="0"/>
              <a:t>(</a:t>
            </a:r>
            <a:r>
              <a:rPr lang="en-US" dirty="0" err="1"/>
              <a:t>boot_info</a:t>
            </a:r>
            <a:r>
              <a:rPr lang="en-US" dirty="0" smtClean="0"/>
              <a:t>); // Read LK image from SD or EMMC and write to NAND</a:t>
            </a:r>
          </a:p>
          <a:p>
            <a:r>
              <a:rPr lang="en-US" dirty="0" err="1"/>
              <a:t>unzip_update_img</a:t>
            </a:r>
            <a:r>
              <a:rPr lang="en-US" dirty="0"/>
              <a:t>(</a:t>
            </a:r>
            <a:r>
              <a:rPr lang="en-US" dirty="0" err="1"/>
              <a:t>boot_info</a:t>
            </a:r>
            <a:r>
              <a:rPr lang="en-US" dirty="0" smtClean="0"/>
              <a:t>); // </a:t>
            </a:r>
          </a:p>
          <a:p>
            <a:r>
              <a:rPr lang="en-US" dirty="0" err="1"/>
              <a:t>msc_main_com</a:t>
            </a:r>
            <a:r>
              <a:rPr lang="en-US" dirty="0"/>
              <a:t>(</a:t>
            </a:r>
            <a:r>
              <a:rPr lang="en-US" dirty="0" err="1"/>
              <a:t>boot_info</a:t>
            </a:r>
            <a:r>
              <a:rPr lang="en-US" dirty="0"/>
              <a:t>, </a:t>
            </a:r>
            <a:r>
              <a:rPr lang="en-US" dirty="0" err="1"/>
              <a:t>pModel_code</a:t>
            </a:r>
            <a:r>
              <a:rPr lang="en-US" dirty="0" smtClean="0"/>
              <a:t>);</a:t>
            </a:r>
          </a:p>
          <a:p>
            <a:r>
              <a:rPr lang="en-US" dirty="0" err="1"/>
              <a:t>UpdateUcomInfo</a:t>
            </a:r>
            <a:r>
              <a:rPr lang="en-US" dirty="0" smtClean="0"/>
              <a:t>();</a:t>
            </a:r>
          </a:p>
          <a:p>
            <a:r>
              <a:rPr lang="en-US" dirty="0" err="1"/>
              <a:t>apps_init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/>
              <a:t>start_app</a:t>
            </a:r>
            <a:r>
              <a:rPr lang="en-US" dirty="0"/>
              <a:t>(app</a:t>
            </a:r>
            <a:r>
              <a:rPr lang="en-US" dirty="0" smtClean="0"/>
              <a:t>);</a:t>
            </a:r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6200" y="2590800"/>
            <a:ext cx="8991600" cy="609600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34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System Startup – LK: </a:t>
            </a:r>
            <a:r>
              <a:rPr lang="en-US" dirty="0" smtClean="0"/>
              <a:t>app/</a:t>
            </a:r>
            <a:r>
              <a:rPr lang="en-US" dirty="0" err="1" smtClean="0"/>
              <a:t>aboot</a:t>
            </a:r>
            <a:r>
              <a:rPr lang="en-US" dirty="0" smtClean="0"/>
              <a:t>/</a:t>
            </a:r>
            <a:r>
              <a:rPr lang="en-US" dirty="0" err="1" smtClean="0"/>
              <a:t>aboot.c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aboot_init</a:t>
            </a:r>
            <a:endParaRPr lang="en-US" dirty="0" smtClean="0"/>
          </a:p>
          <a:p>
            <a:pPr lvl="1"/>
            <a:r>
              <a:rPr lang="en-US" dirty="0" err="1" smtClean="0"/>
              <a:t>fast_boot_start</a:t>
            </a:r>
            <a:endParaRPr lang="en-US" dirty="0" smtClean="0"/>
          </a:p>
          <a:p>
            <a:pPr lvl="1"/>
            <a:r>
              <a:rPr lang="en-US" dirty="0" err="1" smtClean="0"/>
              <a:t>aboot_factory_reset</a:t>
            </a:r>
            <a:endParaRPr lang="en-US" dirty="0" smtClean="0"/>
          </a:p>
          <a:p>
            <a:pPr lvl="1"/>
            <a:r>
              <a:rPr lang="en-US" dirty="0" err="1" smtClean="0"/>
              <a:t>fwdn_start</a:t>
            </a:r>
            <a:endParaRPr lang="en-US" dirty="0" smtClean="0"/>
          </a:p>
          <a:p>
            <a:pPr lvl="1"/>
            <a:r>
              <a:rPr lang="en-US" dirty="0" err="1"/>
              <a:t>boot_linux_from_storage</a:t>
            </a:r>
            <a:r>
              <a:rPr lang="en-US" dirty="0" smtClean="0"/>
              <a:t>()</a:t>
            </a:r>
          </a:p>
          <a:p>
            <a:pPr lvl="2"/>
            <a:r>
              <a:rPr lang="en-US" dirty="0" err="1"/>
              <a:t>boot_linux_none_secure</a:t>
            </a:r>
            <a:r>
              <a:rPr lang="en-US" dirty="0"/>
              <a:t>()</a:t>
            </a:r>
          </a:p>
          <a:p>
            <a:pPr lvl="3"/>
            <a:r>
              <a:rPr lang="en-US" dirty="0"/>
              <a:t>Read image header</a:t>
            </a:r>
          </a:p>
          <a:p>
            <a:pPr lvl="3"/>
            <a:r>
              <a:rPr lang="en-US" dirty="0"/>
              <a:t>Load kernel</a:t>
            </a:r>
            <a:endParaRPr lang="en-US" dirty="0" smtClean="0"/>
          </a:p>
          <a:p>
            <a:pPr lvl="2"/>
            <a:r>
              <a:rPr lang="en-US" dirty="0" err="1"/>
              <a:t>boot_linux</a:t>
            </a:r>
            <a:r>
              <a:rPr lang="en-US" dirty="0"/>
              <a:t>((void *)</a:t>
            </a:r>
            <a:r>
              <a:rPr lang="en-US" dirty="0" err="1"/>
              <a:t>hdr</a:t>
            </a:r>
            <a:r>
              <a:rPr lang="en-US" dirty="0"/>
              <a:t>-&gt;</a:t>
            </a:r>
            <a:r>
              <a:rPr lang="en-US" dirty="0" err="1"/>
              <a:t>kernel_addr</a:t>
            </a:r>
            <a:r>
              <a:rPr lang="en-US" dirty="0"/>
              <a:t>, (void *)</a:t>
            </a:r>
            <a:r>
              <a:rPr lang="en-US" dirty="0" err="1"/>
              <a:t>hdr</a:t>
            </a:r>
            <a:r>
              <a:rPr lang="en-US" dirty="0"/>
              <a:t>-&gt;</a:t>
            </a:r>
            <a:r>
              <a:rPr lang="en-US" dirty="0" err="1"/>
              <a:t>tags_addr</a:t>
            </a:r>
            <a:r>
              <a:rPr lang="en-US" dirty="0"/>
              <a:t>,</a:t>
            </a:r>
          </a:p>
          <a:p>
            <a:pPr marL="914400" lvl="2" indent="0">
              <a:buNone/>
            </a:pPr>
            <a:r>
              <a:rPr lang="en-US" dirty="0" smtClean="0"/>
              <a:t>	(</a:t>
            </a:r>
            <a:r>
              <a:rPr lang="en-US" dirty="0" err="1"/>
              <a:t>const</a:t>
            </a:r>
            <a:r>
              <a:rPr lang="en-US" dirty="0"/>
              <a:t> char *)</a:t>
            </a:r>
            <a:r>
              <a:rPr lang="en-US" dirty="0" err="1"/>
              <a:t>hdr</a:t>
            </a:r>
            <a:r>
              <a:rPr lang="en-US" dirty="0"/>
              <a:t>-&gt;</a:t>
            </a:r>
            <a:r>
              <a:rPr lang="en-US" dirty="0" err="1"/>
              <a:t>cmdline</a:t>
            </a:r>
            <a:r>
              <a:rPr lang="en-US" dirty="0"/>
              <a:t>, </a:t>
            </a:r>
            <a:r>
              <a:rPr lang="en-US" dirty="0" err="1"/>
              <a:t>board_machtype</a:t>
            </a:r>
            <a:r>
              <a:rPr lang="en-US" dirty="0"/>
              <a:t>(), // #define LINUX_MACHTYPE  5014</a:t>
            </a:r>
          </a:p>
          <a:p>
            <a:pPr marL="914400" lvl="2" indent="0">
              <a:buNone/>
            </a:pPr>
            <a:r>
              <a:rPr lang="en-US" dirty="0" smtClean="0"/>
              <a:t>	(</a:t>
            </a:r>
            <a:r>
              <a:rPr lang="en-US" dirty="0"/>
              <a:t>void *)</a:t>
            </a:r>
            <a:r>
              <a:rPr lang="en-US" dirty="0" err="1"/>
              <a:t>hdr</a:t>
            </a:r>
            <a:r>
              <a:rPr lang="en-US" dirty="0"/>
              <a:t>-&gt;</a:t>
            </a:r>
            <a:r>
              <a:rPr lang="en-US" dirty="0" err="1"/>
              <a:t>ramdisk_addr</a:t>
            </a:r>
            <a:r>
              <a:rPr lang="en-US" dirty="0"/>
              <a:t>, </a:t>
            </a:r>
            <a:r>
              <a:rPr lang="en-US" dirty="0" err="1"/>
              <a:t>hdr</a:t>
            </a:r>
            <a:r>
              <a:rPr lang="en-US" dirty="0"/>
              <a:t>-&gt;</a:t>
            </a:r>
            <a:r>
              <a:rPr lang="en-US" dirty="0" err="1"/>
              <a:t>ramdisk_size</a:t>
            </a:r>
            <a:r>
              <a:rPr lang="en-US" dirty="0"/>
              <a:t>)</a:t>
            </a:r>
          </a:p>
          <a:p>
            <a:pPr lvl="3"/>
            <a:r>
              <a:rPr lang="en-US" dirty="0" smtClean="0"/>
              <a:t>Update command line</a:t>
            </a:r>
          </a:p>
          <a:p>
            <a:pPr lvl="3"/>
            <a:r>
              <a:rPr lang="en-US" dirty="0" smtClean="0"/>
              <a:t>Update device tree</a:t>
            </a:r>
          </a:p>
          <a:p>
            <a:pPr lvl="4"/>
            <a:r>
              <a:rPr lang="en-US" dirty="0" smtClean="0"/>
              <a:t>Memory</a:t>
            </a:r>
          </a:p>
          <a:p>
            <a:pPr lvl="4"/>
            <a:r>
              <a:rPr lang="en-US" dirty="0" err="1" smtClean="0"/>
              <a:t>Bootargs</a:t>
            </a:r>
            <a:endParaRPr lang="en-US" dirty="0" smtClean="0"/>
          </a:p>
          <a:p>
            <a:pPr lvl="4"/>
            <a:r>
              <a:rPr lang="en-US" dirty="0" err="1" smtClean="0"/>
              <a:t>linux,initrd</a:t>
            </a:r>
            <a:r>
              <a:rPr lang="en-US" dirty="0" smtClean="0"/>
              <a:t>-start</a:t>
            </a:r>
          </a:p>
          <a:p>
            <a:pPr lvl="4"/>
            <a:r>
              <a:rPr lang="en-US" dirty="0" err="1" smtClean="0"/>
              <a:t>linux,initrd</a:t>
            </a:r>
            <a:r>
              <a:rPr lang="en-US" dirty="0" smtClean="0"/>
              <a:t>-end</a:t>
            </a:r>
          </a:p>
          <a:p>
            <a:pPr lvl="4"/>
            <a:r>
              <a:rPr lang="en-US" dirty="0" err="1"/>
              <a:t>viomg_update_device_tree</a:t>
            </a:r>
            <a:endParaRPr lang="en-US" dirty="0" smtClean="0"/>
          </a:p>
          <a:p>
            <a:pPr lvl="3"/>
            <a:r>
              <a:rPr lang="en-US" dirty="0"/>
              <a:t>entry(0, </a:t>
            </a:r>
            <a:r>
              <a:rPr lang="en-US" dirty="0" err="1"/>
              <a:t>machtype</a:t>
            </a:r>
            <a:r>
              <a:rPr lang="en-US" dirty="0"/>
              <a:t>, (unsigned*)</a:t>
            </a:r>
            <a:r>
              <a:rPr lang="en-US" dirty="0" err="1"/>
              <a:t>tags_phys</a:t>
            </a:r>
            <a:r>
              <a:rPr lang="en-US" dirty="0"/>
              <a:t>)</a:t>
            </a:r>
            <a:endParaRPr lang="en-US" dirty="0" smtClean="0"/>
          </a:p>
          <a:p>
            <a:pPr lvl="3"/>
            <a:r>
              <a:rPr lang="en-US" dirty="0"/>
              <a:t>https://jsevy.com/linux/ARM_Linux_boot_sequence.html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05200" y="1219200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Boot mode select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2400" y="989092"/>
            <a:ext cx="8686800" cy="839708"/>
          </a:xfrm>
          <a:prstGeom prst="rect">
            <a:avLst/>
          </a:prstGeom>
          <a:solidFill>
            <a:schemeClr val="tx1">
              <a:lumMod val="65000"/>
              <a:lumOff val="35000"/>
              <a:alpha val="38000"/>
            </a:schemeClr>
          </a:solidFill>
          <a:ln w="31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454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Startup – </a:t>
            </a:r>
            <a:r>
              <a:rPr lang="en-US" dirty="0" smtClean="0"/>
              <a:t>Booting Memory Layout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95800" y="533400"/>
            <a:ext cx="1905000" cy="4648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DDR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498694" y="5638800"/>
            <a:ext cx="1905000" cy="1066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SRAM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416298" y="3962400"/>
            <a:ext cx="32927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/>
              <a:t>hdr</a:t>
            </a:r>
            <a:r>
              <a:rPr lang="en-US" sz="1400" dirty="0"/>
              <a:t>-&gt;</a:t>
            </a:r>
            <a:r>
              <a:rPr lang="en-US" sz="1400" dirty="0" err="1" smtClean="0"/>
              <a:t>kernel_addr</a:t>
            </a:r>
            <a:endParaRPr lang="en-US" sz="1400" dirty="0"/>
          </a:p>
          <a:p>
            <a:r>
              <a:rPr lang="en-US" sz="1400" dirty="0" smtClean="0"/>
              <a:t>KERNEL_ADDR (BASE_ADDR+0X00008000)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6432384" y="4809903"/>
            <a:ext cx="25072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BASE_ADDR </a:t>
            </a:r>
            <a:r>
              <a:rPr lang="en-US" sz="1400" dirty="0" smtClean="0"/>
              <a:t>(0X80000000 – 2G)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4495800" y="3733800"/>
            <a:ext cx="1905000" cy="533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Compressed kernel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495800" y="6248400"/>
            <a:ext cx="1905000" cy="3048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1</a:t>
            </a:r>
            <a:r>
              <a:rPr lang="en-US" baseline="30000" dirty="0" smtClean="0">
                <a:solidFill>
                  <a:schemeClr val="tx1"/>
                </a:solidFill>
              </a:rPr>
              <a:t>st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Bootloader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400800" y="2743200"/>
            <a:ext cx="33119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/>
              <a:t>hdr</a:t>
            </a:r>
            <a:r>
              <a:rPr lang="en-US" sz="1400" dirty="0"/>
              <a:t>-&gt;</a:t>
            </a:r>
            <a:r>
              <a:rPr lang="en-US" sz="1400" dirty="0" err="1" smtClean="0"/>
              <a:t>ramdisk_addr</a:t>
            </a:r>
            <a:endParaRPr lang="en-US" sz="1400" dirty="0" smtClean="0"/>
          </a:p>
          <a:p>
            <a:r>
              <a:rPr lang="en-US" sz="1400" dirty="0" smtClean="0"/>
              <a:t>RAMDISK_ADDR </a:t>
            </a:r>
            <a:r>
              <a:rPr lang="en-US" sz="1400" dirty="0"/>
              <a:t>BASE_ADDR+0X01000000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495800" y="2514600"/>
            <a:ext cx="1905000" cy="533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initramfs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004055" y="2971800"/>
            <a:ext cx="0" cy="22098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956126" y="2895600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16M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343400" y="4234934"/>
            <a:ext cx="0" cy="95341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033070" y="3886200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32K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400800" y="1905000"/>
            <a:ext cx="3029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/>
              <a:t>hdr</a:t>
            </a:r>
            <a:r>
              <a:rPr lang="en-US" sz="1400" dirty="0"/>
              <a:t>-&gt;</a:t>
            </a:r>
            <a:r>
              <a:rPr lang="en-US" sz="1400" dirty="0" err="1"/>
              <a:t>tags_addr</a:t>
            </a:r>
            <a:endParaRPr lang="en-US" sz="1400" dirty="0"/>
          </a:p>
          <a:p>
            <a:r>
              <a:rPr lang="en-US" sz="1400" dirty="0" smtClean="0"/>
              <a:t>DTB_ADDR (BASE_ADDR+0X03000000)</a:t>
            </a:r>
            <a:endParaRPr lang="en-US" sz="14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3699255" y="2089666"/>
            <a:ext cx="0" cy="309868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727526" y="1981200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48M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4495800" y="1638300"/>
            <a:ext cx="1905000" cy="533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dtb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295400" y="2514600"/>
            <a:ext cx="1905000" cy="2438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676400" y="4979665"/>
            <a:ext cx="12535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Boot image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295400" y="2514600"/>
            <a:ext cx="1905000" cy="533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header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1143000" y="2514600"/>
            <a:ext cx="0" cy="4572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2523" y="2514600"/>
            <a:ext cx="1099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page_size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-7611" y="3810000"/>
            <a:ext cx="12268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kernel_size</a:t>
            </a:r>
            <a:endParaRPr lang="en-US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1143000" y="3048000"/>
            <a:ext cx="0" cy="19050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1295400" y="3054724"/>
            <a:ext cx="1905000" cy="106007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Compressed kernel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295400" y="4114092"/>
            <a:ext cx="1905000" cy="83890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initramfs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60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Startup – </a:t>
            </a:r>
            <a:r>
              <a:rPr lang="en-US" dirty="0" smtClean="0"/>
              <a:t>System partition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7221" y="1669647"/>
            <a:ext cx="1219200" cy="34029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340821" y="2660248"/>
            <a:ext cx="15240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EMMC</a:t>
            </a:r>
            <a:endParaRPr lang="en-US" dirty="0"/>
          </a:p>
        </p:txBody>
      </p:sp>
      <p:sp>
        <p:nvSpPr>
          <p:cNvPr id="7" name="Left-Right Arrow 6"/>
          <p:cNvSpPr/>
          <p:nvPr/>
        </p:nvSpPr>
        <p:spPr>
          <a:xfrm>
            <a:off x="1426421" y="2812648"/>
            <a:ext cx="914400" cy="2667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06144" y="2443316"/>
            <a:ext cx="873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SLOT#2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340821" y="1691351"/>
            <a:ext cx="15240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SD</a:t>
            </a:r>
            <a:endParaRPr lang="en-US" dirty="0"/>
          </a:p>
        </p:txBody>
      </p:sp>
      <p:sp>
        <p:nvSpPr>
          <p:cNvPr id="10" name="Left-Right Arrow 9"/>
          <p:cNvSpPr/>
          <p:nvPr/>
        </p:nvSpPr>
        <p:spPr>
          <a:xfrm>
            <a:off x="1426421" y="1962780"/>
            <a:ext cx="914400" cy="2667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506144" y="1593448"/>
            <a:ext cx="873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SLOT#3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2340821" y="3645932"/>
            <a:ext cx="15240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SDIO</a:t>
            </a:r>
            <a:endParaRPr lang="en-US" dirty="0"/>
          </a:p>
        </p:txBody>
      </p:sp>
      <p:sp>
        <p:nvSpPr>
          <p:cNvPr id="13" name="Left-Right Arrow 12"/>
          <p:cNvSpPr/>
          <p:nvPr/>
        </p:nvSpPr>
        <p:spPr>
          <a:xfrm>
            <a:off x="1426421" y="3798332"/>
            <a:ext cx="914400" cy="2667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506144" y="3429000"/>
            <a:ext cx="873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SLOT#0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3905814" y="2900516"/>
            <a:ext cx="150438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SLOT_ATTR_BOOT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962400" y="1833716"/>
            <a:ext cx="166885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SLOT_ATTR_UPDATE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3962400" y="1606034"/>
            <a:ext cx="116814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SLOT_TYPE_3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925174" y="2658700"/>
            <a:ext cx="116814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SLOT_TYPE_2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172200" y="1447800"/>
            <a:ext cx="2133600" cy="50688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 smtClean="0"/>
              <a:t>EMMC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6553200" y="2058948"/>
            <a:ext cx="1524000" cy="4572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share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6540661" y="2630448"/>
            <a:ext cx="1524000" cy="4572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display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6533909" y="3201948"/>
            <a:ext cx="1524000" cy="4572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6533909" y="3773448"/>
            <a:ext cx="1524000" cy="4572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picdata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6557058" y="4350253"/>
            <a:ext cx="1524000" cy="4572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boot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6540661" y="4946349"/>
            <a:ext cx="1524000" cy="4572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recovery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6529427" y="5449848"/>
            <a:ext cx="1524000" cy="4572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dtb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2362200" y="4515541"/>
            <a:ext cx="15240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SLC NAND</a:t>
            </a:r>
            <a:endParaRPr lang="en-US" dirty="0"/>
          </a:p>
        </p:txBody>
      </p:sp>
      <p:sp>
        <p:nvSpPr>
          <p:cNvPr id="30" name="Left-Right Arrow 29"/>
          <p:cNvSpPr/>
          <p:nvPr/>
        </p:nvSpPr>
        <p:spPr>
          <a:xfrm>
            <a:off x="1447800" y="4648200"/>
            <a:ext cx="914400" cy="2667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1648877" y="4343400"/>
            <a:ext cx="5609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NFC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6520341" y="5983248"/>
            <a:ext cx="1524000" cy="4572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rootfs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3864821" y="1447800"/>
            <a:ext cx="2307379" cy="12109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864821" y="3371125"/>
            <a:ext cx="2307379" cy="314552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512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System Startup - Kernel Decompress: arch/arm/boot/compressed/</a:t>
            </a:r>
            <a:r>
              <a:rPr lang="en-US" dirty="0" err="1" smtClean="0"/>
              <a:t>head.S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mov</a:t>
            </a:r>
            <a:r>
              <a:rPr lang="en-US" dirty="0"/>
              <a:t>	r7, r1	</a:t>
            </a:r>
            <a:r>
              <a:rPr lang="en-US" dirty="0" smtClean="0"/>
              <a:t>	@ </a:t>
            </a:r>
            <a:r>
              <a:rPr lang="en-US" dirty="0"/>
              <a:t>save architecture ID</a:t>
            </a:r>
          </a:p>
          <a:p>
            <a:r>
              <a:rPr lang="en-US" dirty="0" err="1" smtClean="0"/>
              <a:t>mov</a:t>
            </a:r>
            <a:r>
              <a:rPr lang="en-US" dirty="0"/>
              <a:t>	r8, r2	</a:t>
            </a:r>
            <a:r>
              <a:rPr lang="en-US" dirty="0" smtClean="0"/>
              <a:t>	@ </a:t>
            </a:r>
            <a:r>
              <a:rPr lang="en-US" dirty="0"/>
              <a:t>save </a:t>
            </a:r>
            <a:r>
              <a:rPr lang="en-US" dirty="0" err="1"/>
              <a:t>atags</a:t>
            </a:r>
            <a:r>
              <a:rPr lang="en-US" dirty="0"/>
              <a:t> </a:t>
            </a:r>
            <a:r>
              <a:rPr lang="en-US" dirty="0" smtClean="0"/>
              <a:t>pointer</a:t>
            </a:r>
          </a:p>
          <a:p>
            <a:r>
              <a:rPr lang="en-US" dirty="0" err="1" smtClean="0"/>
              <a:t>ldr</a:t>
            </a:r>
            <a:r>
              <a:rPr lang="en-US" dirty="0" smtClean="0"/>
              <a:t> r4</a:t>
            </a:r>
            <a:r>
              <a:rPr lang="en-US" dirty="0"/>
              <a:t>, =</a:t>
            </a:r>
            <a:r>
              <a:rPr lang="en-US" dirty="0" err="1" smtClean="0"/>
              <a:t>zreladdr</a:t>
            </a:r>
            <a:r>
              <a:rPr lang="en-US" dirty="0" smtClean="0"/>
              <a:t> 	@ </a:t>
            </a:r>
            <a:r>
              <a:rPr lang="en-US" dirty="0"/>
              <a:t>kernel entry point physical </a:t>
            </a:r>
            <a:r>
              <a:rPr lang="en-US" dirty="0" smtClean="0"/>
              <a:t>address</a:t>
            </a:r>
          </a:p>
          <a:p>
            <a:r>
              <a:rPr lang="en-US" dirty="0" smtClean="0"/>
              <a:t>Do relocation, setup stack, heap for decompression code</a:t>
            </a:r>
          </a:p>
          <a:p>
            <a:r>
              <a:rPr lang="en-US" dirty="0" err="1" smtClean="0"/>
              <a:t>bl</a:t>
            </a:r>
            <a:r>
              <a:rPr lang="en-US" dirty="0" smtClean="0"/>
              <a:t> </a:t>
            </a:r>
            <a:r>
              <a:rPr lang="en-US" dirty="0" err="1" smtClean="0"/>
              <a:t>decompress_kernel</a:t>
            </a:r>
            <a:endParaRPr lang="en-US" dirty="0"/>
          </a:p>
          <a:p>
            <a:r>
              <a:rPr lang="en-US" dirty="0" err="1" smtClean="0"/>
              <a:t>mov</a:t>
            </a:r>
            <a:r>
              <a:rPr lang="en-US" dirty="0"/>
              <a:t>	r1, r7	</a:t>
            </a:r>
            <a:r>
              <a:rPr lang="en-US" dirty="0" smtClean="0"/>
              <a:t>	@ </a:t>
            </a:r>
            <a:r>
              <a:rPr lang="en-US" dirty="0"/>
              <a:t>restore architecture number</a:t>
            </a:r>
          </a:p>
          <a:p>
            <a:r>
              <a:rPr lang="en-US" dirty="0" err="1" smtClean="0"/>
              <a:t>mov</a:t>
            </a:r>
            <a:r>
              <a:rPr lang="en-US" dirty="0"/>
              <a:t>	r2, r8	</a:t>
            </a:r>
            <a:r>
              <a:rPr lang="en-US" dirty="0" smtClean="0"/>
              <a:t>	@ </a:t>
            </a:r>
            <a:r>
              <a:rPr lang="en-US" dirty="0"/>
              <a:t>restore </a:t>
            </a:r>
            <a:r>
              <a:rPr lang="en-US" dirty="0" err="1"/>
              <a:t>atags</a:t>
            </a:r>
            <a:r>
              <a:rPr lang="en-US" dirty="0"/>
              <a:t> pointer</a:t>
            </a:r>
            <a:endParaRPr lang="en-US" dirty="0" smtClean="0"/>
          </a:p>
          <a:p>
            <a:r>
              <a:rPr lang="en-US" dirty="0" smtClean="0"/>
              <a:t>b __</a:t>
            </a:r>
            <a:r>
              <a:rPr lang="en-US" dirty="0" err="1" smtClean="0"/>
              <a:t>enter_kernel</a:t>
            </a:r>
            <a:endParaRPr lang="en-US" dirty="0" smtClean="0"/>
          </a:p>
          <a:p>
            <a:r>
              <a:rPr lang="en-US" dirty="0" err="1"/>
              <a:t>mov</a:t>
            </a:r>
            <a:r>
              <a:rPr lang="en-US" dirty="0"/>
              <a:t>	r0, #0	</a:t>
            </a:r>
            <a:r>
              <a:rPr lang="en-US" dirty="0" smtClean="0"/>
              <a:t>	@ </a:t>
            </a:r>
            <a:r>
              <a:rPr lang="en-US" dirty="0"/>
              <a:t>must be </a:t>
            </a:r>
            <a:r>
              <a:rPr lang="en-US" dirty="0" smtClean="0"/>
              <a:t>0</a:t>
            </a:r>
          </a:p>
          <a:p>
            <a:r>
              <a:rPr lang="en-US" dirty="0"/>
              <a:t>ARM(	</a:t>
            </a:r>
            <a:r>
              <a:rPr lang="en-US" dirty="0" err="1" smtClean="0"/>
              <a:t>mov</a:t>
            </a:r>
            <a:r>
              <a:rPr lang="en-US" dirty="0" smtClean="0"/>
              <a:t> pc</a:t>
            </a:r>
            <a:r>
              <a:rPr lang="en-US" dirty="0"/>
              <a:t>, </a:t>
            </a:r>
            <a:r>
              <a:rPr lang="en-US" dirty="0" smtClean="0"/>
              <a:t>r4)	@ </a:t>
            </a:r>
            <a:r>
              <a:rPr lang="en-US" dirty="0"/>
              <a:t>call </a:t>
            </a:r>
            <a:r>
              <a:rPr lang="en-US" dirty="0" smtClean="0"/>
              <a:t>kernel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43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System Startup - Kernel Initialization: arch/arm/kernel/</a:t>
            </a:r>
            <a:r>
              <a:rPr lang="en-US" dirty="0" err="1" smtClean="0"/>
              <a:t>head.S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__</a:t>
            </a:r>
            <a:r>
              <a:rPr lang="en-US" dirty="0" err="1" smtClean="0"/>
              <a:t>lookup_processor_type</a:t>
            </a:r>
            <a:endParaRPr lang="en-US" dirty="0" smtClean="0"/>
          </a:p>
          <a:p>
            <a:r>
              <a:rPr lang="en-US" dirty="0"/>
              <a:t>__</a:t>
            </a:r>
            <a:r>
              <a:rPr lang="en-US" dirty="0" err="1" smtClean="0"/>
              <a:t>vet_atags</a:t>
            </a:r>
            <a:endParaRPr lang="en-US" dirty="0" smtClean="0"/>
          </a:p>
          <a:p>
            <a:r>
              <a:rPr lang="en-US" dirty="0"/>
              <a:t>__</a:t>
            </a:r>
            <a:r>
              <a:rPr lang="en-US" dirty="0" err="1" smtClean="0"/>
              <a:t>fixup_smp</a:t>
            </a:r>
            <a:endParaRPr lang="en-US" dirty="0" smtClean="0"/>
          </a:p>
          <a:p>
            <a:r>
              <a:rPr lang="en-US" dirty="0"/>
              <a:t>__</a:t>
            </a:r>
            <a:r>
              <a:rPr lang="en-US" dirty="0" err="1" smtClean="0"/>
              <a:t>fixup_pv_table</a:t>
            </a:r>
            <a:endParaRPr lang="en-US" dirty="0" smtClean="0"/>
          </a:p>
          <a:p>
            <a:r>
              <a:rPr lang="en-US" dirty="0"/>
              <a:t>__</a:t>
            </a:r>
            <a:r>
              <a:rPr lang="en-US" dirty="0" err="1" smtClean="0"/>
              <a:t>create_page_tables</a:t>
            </a:r>
            <a:r>
              <a:rPr lang="en-US" dirty="0" smtClean="0"/>
              <a:t>: Setup initial page table</a:t>
            </a:r>
          </a:p>
          <a:p>
            <a:r>
              <a:rPr lang="en-US" dirty="0"/>
              <a:t>__</a:t>
            </a:r>
            <a:r>
              <a:rPr lang="en-US" dirty="0" err="1" smtClean="0"/>
              <a:t>cpu_flush</a:t>
            </a:r>
            <a:endParaRPr lang="en-US" dirty="0" smtClean="0"/>
          </a:p>
          <a:p>
            <a:r>
              <a:rPr lang="en-US" dirty="0"/>
              <a:t>__</a:t>
            </a:r>
            <a:r>
              <a:rPr lang="en-US" dirty="0" err="1"/>
              <a:t>enable_mmu</a:t>
            </a:r>
            <a:r>
              <a:rPr lang="en-US" dirty="0"/>
              <a:t> </a:t>
            </a:r>
            <a:endParaRPr lang="en-US" dirty="0" smtClean="0"/>
          </a:p>
          <a:p>
            <a:r>
              <a:rPr lang="en-US" dirty="0"/>
              <a:t>__</a:t>
            </a:r>
            <a:r>
              <a:rPr lang="en-US" dirty="0" err="1" smtClean="0"/>
              <a:t>mmap_switched</a:t>
            </a:r>
            <a:endParaRPr lang="en-US" dirty="0" smtClean="0"/>
          </a:p>
          <a:p>
            <a:r>
              <a:rPr lang="en-US" dirty="0" err="1" smtClean="0"/>
              <a:t>start_kernel</a:t>
            </a:r>
            <a:endParaRPr lang="en-US" dirty="0" smtClean="0"/>
          </a:p>
          <a:p>
            <a:pPr lvl="1"/>
            <a:r>
              <a:rPr lang="en-US" dirty="0" err="1"/>
              <a:t>setup_arch</a:t>
            </a:r>
            <a:r>
              <a:rPr lang="en-US" dirty="0"/>
              <a:t>(&amp;</a:t>
            </a:r>
            <a:r>
              <a:rPr lang="en-US" dirty="0" err="1"/>
              <a:t>command_line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…</a:t>
            </a:r>
          </a:p>
          <a:p>
            <a:pPr lvl="2"/>
            <a:r>
              <a:rPr lang="en-US" dirty="0" err="1"/>
              <a:t>unflatten_device_tree</a:t>
            </a:r>
            <a:r>
              <a:rPr lang="en-US" dirty="0"/>
              <a:t>();</a:t>
            </a:r>
          </a:p>
          <a:p>
            <a:pPr lvl="2"/>
            <a:r>
              <a:rPr lang="en-US" dirty="0" err="1"/>
              <a:t>mdesc</a:t>
            </a:r>
            <a:r>
              <a:rPr lang="en-US" dirty="0"/>
              <a:t>-&gt;</a:t>
            </a:r>
            <a:r>
              <a:rPr lang="en-US" dirty="0" err="1"/>
              <a:t>init_early</a:t>
            </a:r>
            <a:r>
              <a:rPr lang="en-US" dirty="0"/>
              <a:t>()</a:t>
            </a:r>
            <a:endParaRPr lang="en-US" dirty="0" smtClean="0"/>
          </a:p>
          <a:p>
            <a:pPr lvl="1"/>
            <a:r>
              <a:rPr lang="en-US" dirty="0" smtClean="0"/>
              <a:t>…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06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System Startup – </a:t>
            </a:r>
            <a:r>
              <a:rPr lang="en-US" dirty="0"/>
              <a:t>Kernel </a:t>
            </a:r>
            <a:r>
              <a:rPr lang="en-US" dirty="0" smtClean="0"/>
              <a:t>Initialization: </a:t>
            </a:r>
            <a:r>
              <a:rPr lang="en-US" dirty="0"/>
              <a:t>kernel/</a:t>
            </a:r>
            <a:r>
              <a:rPr lang="en-US" dirty="0" err="1"/>
              <a:t>init</a:t>
            </a:r>
            <a:r>
              <a:rPr lang="en-US" dirty="0"/>
              <a:t>/</a:t>
            </a:r>
            <a:r>
              <a:rPr lang="en-US" dirty="0" err="1"/>
              <a:t>main.c</a:t>
            </a:r>
            <a:r>
              <a:rPr lang="en-US" dirty="0"/>
              <a:t> </a:t>
            </a:r>
            <a:r>
              <a:rPr lang="en-US" dirty="0" err="1"/>
              <a:t>rest_init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kernel_thread</a:t>
            </a:r>
            <a:r>
              <a:rPr lang="en-US" dirty="0"/>
              <a:t>(</a:t>
            </a:r>
            <a:r>
              <a:rPr lang="en-US" dirty="0" err="1"/>
              <a:t>kernel_init</a:t>
            </a:r>
            <a:r>
              <a:rPr lang="en-US" dirty="0"/>
              <a:t>, NULL, CLONE_FS</a:t>
            </a:r>
            <a:r>
              <a:rPr lang="en-US" dirty="0" smtClean="0"/>
              <a:t>) // PID 1</a:t>
            </a:r>
          </a:p>
          <a:p>
            <a:r>
              <a:rPr lang="en-US" dirty="0" err="1"/>
              <a:t>pid</a:t>
            </a:r>
            <a:r>
              <a:rPr lang="en-US" dirty="0"/>
              <a:t> = </a:t>
            </a:r>
            <a:r>
              <a:rPr lang="en-US" dirty="0" err="1"/>
              <a:t>kernel_thread</a:t>
            </a:r>
            <a:r>
              <a:rPr lang="en-US" dirty="0"/>
              <a:t>(</a:t>
            </a:r>
            <a:r>
              <a:rPr lang="en-US" dirty="0" err="1"/>
              <a:t>kthreadd</a:t>
            </a:r>
            <a:r>
              <a:rPr lang="en-US" dirty="0"/>
              <a:t>, NULL, CLONE_FS | CLONE_FILES</a:t>
            </a:r>
            <a:r>
              <a:rPr lang="en-US" dirty="0" smtClean="0"/>
              <a:t>) // PID 2</a:t>
            </a:r>
          </a:p>
          <a:p>
            <a:r>
              <a:rPr lang="en-US" dirty="0" err="1"/>
              <a:t>init_idle_bootup_task</a:t>
            </a:r>
            <a:r>
              <a:rPr lang="en-US" dirty="0"/>
              <a:t>(current</a:t>
            </a:r>
            <a:r>
              <a:rPr lang="en-US" dirty="0" smtClean="0"/>
              <a:t>)</a:t>
            </a:r>
          </a:p>
          <a:p>
            <a:r>
              <a:rPr lang="en-US" dirty="0" err="1"/>
              <a:t>cpu_startup_entry</a:t>
            </a:r>
            <a:r>
              <a:rPr lang="en-US" dirty="0"/>
              <a:t>(CPUHP_ONLINE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/>
              <a:t>cpu_idle_loop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00264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System Startup – Kernel Initialization: </a:t>
            </a:r>
            <a:r>
              <a:rPr lang="en-US" dirty="0" smtClean="0"/>
              <a:t>kernel/</a:t>
            </a:r>
            <a:r>
              <a:rPr lang="en-US" dirty="0" err="1" smtClean="0"/>
              <a:t>init</a:t>
            </a:r>
            <a:r>
              <a:rPr lang="en-US" dirty="0" smtClean="0"/>
              <a:t>/</a:t>
            </a:r>
            <a:r>
              <a:rPr lang="en-US" dirty="0" err="1" smtClean="0"/>
              <a:t>main.c</a:t>
            </a:r>
            <a:r>
              <a:rPr lang="en-US" dirty="0"/>
              <a:t>: </a:t>
            </a:r>
            <a:r>
              <a:rPr lang="en-US" dirty="0" err="1" smtClean="0"/>
              <a:t>kernel_init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kernel_init_freeable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smp_prepare_cpus</a:t>
            </a:r>
            <a:r>
              <a:rPr lang="en-US" dirty="0"/>
              <a:t>(</a:t>
            </a:r>
            <a:r>
              <a:rPr lang="en-US" dirty="0" err="1"/>
              <a:t>setup_max_cpus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do_pre_smp_initcalls</a:t>
            </a:r>
            <a:r>
              <a:rPr lang="en-US" dirty="0"/>
              <a:t>() // =&gt; </a:t>
            </a:r>
            <a:r>
              <a:rPr lang="en-US" dirty="0" err="1"/>
              <a:t>early_initcall</a:t>
            </a:r>
            <a:endParaRPr lang="en-US" dirty="0"/>
          </a:p>
          <a:p>
            <a:pPr lvl="1"/>
            <a:r>
              <a:rPr lang="en-US" dirty="0" err="1"/>
              <a:t>smp_init</a:t>
            </a:r>
            <a:r>
              <a:rPr lang="en-US" dirty="0"/>
              <a:t>() // kernel/</a:t>
            </a:r>
            <a:r>
              <a:rPr lang="en-US" dirty="0" err="1"/>
              <a:t>smp.c</a:t>
            </a:r>
            <a:endParaRPr lang="en-US" dirty="0"/>
          </a:p>
          <a:p>
            <a:pPr lvl="2"/>
            <a:r>
              <a:rPr lang="en-US" dirty="0" err="1"/>
              <a:t>idle_threads_init</a:t>
            </a:r>
            <a:r>
              <a:rPr lang="en-US" dirty="0"/>
              <a:t>() // </a:t>
            </a:r>
            <a:r>
              <a:rPr lang="en-US" dirty="0" err="1"/>
              <a:t>init</a:t>
            </a:r>
            <a:r>
              <a:rPr lang="en-US" dirty="0"/>
              <a:t> idle thread for each </a:t>
            </a:r>
            <a:r>
              <a:rPr lang="en-US" dirty="0" err="1"/>
              <a:t>cpu</a:t>
            </a:r>
            <a:endParaRPr lang="en-US" dirty="0"/>
          </a:p>
          <a:p>
            <a:pPr lvl="2"/>
            <a:r>
              <a:rPr lang="en-US" dirty="0" err="1"/>
              <a:t>cpu_up</a:t>
            </a:r>
            <a:r>
              <a:rPr lang="en-US" dirty="0"/>
              <a:t>(</a:t>
            </a:r>
            <a:r>
              <a:rPr lang="en-US" dirty="0" err="1"/>
              <a:t>cpu</a:t>
            </a:r>
            <a:r>
              <a:rPr lang="en-US" dirty="0"/>
              <a:t>) // kernel/</a:t>
            </a:r>
            <a:r>
              <a:rPr lang="en-US" dirty="0" err="1"/>
              <a:t>cpu.c</a:t>
            </a:r>
            <a:endParaRPr lang="en-US" dirty="0"/>
          </a:p>
          <a:p>
            <a:pPr lvl="2"/>
            <a:r>
              <a:rPr lang="en-US" dirty="0"/>
              <a:t>__</a:t>
            </a:r>
            <a:r>
              <a:rPr lang="en-US" dirty="0" err="1"/>
              <a:t>cpu_up</a:t>
            </a:r>
            <a:r>
              <a:rPr lang="en-US" dirty="0"/>
              <a:t>(</a:t>
            </a:r>
            <a:r>
              <a:rPr lang="en-US" dirty="0" err="1"/>
              <a:t>cpu</a:t>
            </a:r>
            <a:r>
              <a:rPr lang="en-US" dirty="0"/>
              <a:t>, idle) // arch/arm/kernel/</a:t>
            </a:r>
            <a:r>
              <a:rPr lang="en-US" dirty="0" err="1"/>
              <a:t>smp.c</a:t>
            </a:r>
            <a:endParaRPr lang="en-US" dirty="0"/>
          </a:p>
          <a:p>
            <a:pPr lvl="3"/>
            <a:r>
              <a:rPr lang="en-US" dirty="0"/>
              <a:t>ret = </a:t>
            </a:r>
            <a:r>
              <a:rPr lang="en-US" dirty="0" err="1"/>
              <a:t>smp_ops.smp_boot_secondary</a:t>
            </a:r>
            <a:r>
              <a:rPr lang="en-US" dirty="0"/>
              <a:t>(</a:t>
            </a:r>
            <a:r>
              <a:rPr lang="en-US" dirty="0" err="1"/>
              <a:t>cpu</a:t>
            </a:r>
            <a:r>
              <a:rPr lang="en-US" dirty="0"/>
              <a:t>, idle)</a:t>
            </a:r>
          </a:p>
          <a:p>
            <a:pPr lvl="4"/>
            <a:r>
              <a:rPr lang="en-US" dirty="0" err="1"/>
              <a:t>tcc_boot_secondary</a:t>
            </a:r>
            <a:r>
              <a:rPr lang="en-US" dirty="0"/>
              <a:t> // arch/arm/mach-tcc897x/</a:t>
            </a:r>
            <a:r>
              <a:rPr lang="en-US" dirty="0" err="1"/>
              <a:t>platsmp.c</a:t>
            </a:r>
            <a:endParaRPr lang="en-US" dirty="0"/>
          </a:p>
          <a:p>
            <a:pPr lvl="5"/>
            <a:r>
              <a:rPr lang="en-US" sz="1400" dirty="0" err="1"/>
              <a:t>tcc_secondary_startup</a:t>
            </a:r>
            <a:r>
              <a:rPr lang="en-US" sz="1400" dirty="0"/>
              <a:t> // arch/arm/mach-tcc897x/</a:t>
            </a:r>
            <a:r>
              <a:rPr lang="en-US" sz="1400" dirty="0" err="1"/>
              <a:t>headsmp.S</a:t>
            </a:r>
            <a:endParaRPr lang="en-US" sz="1400" dirty="0"/>
          </a:p>
          <a:p>
            <a:pPr lvl="6"/>
            <a:r>
              <a:rPr lang="en-US" sz="1400" dirty="0" err="1"/>
              <a:t>secondary_startup</a:t>
            </a:r>
            <a:endParaRPr lang="en-US" sz="1400" dirty="0"/>
          </a:p>
          <a:p>
            <a:pPr lvl="7"/>
            <a:r>
              <a:rPr lang="en-US" sz="1400" dirty="0" err="1"/>
              <a:t>secondary_start_kernel</a:t>
            </a:r>
            <a:r>
              <a:rPr lang="en-US" sz="1400" dirty="0"/>
              <a:t> // arch/arm/kernel/</a:t>
            </a:r>
            <a:r>
              <a:rPr lang="en-US" sz="1400" dirty="0" err="1"/>
              <a:t>smp.c</a:t>
            </a:r>
            <a:endParaRPr lang="en-US" sz="1400" dirty="0"/>
          </a:p>
          <a:p>
            <a:pPr lvl="8"/>
            <a:r>
              <a:rPr lang="en-US" sz="1400" dirty="0" err="1"/>
              <a:t>smp_ops.smp_secondary_init</a:t>
            </a:r>
            <a:r>
              <a:rPr lang="en-US" sz="1400" dirty="0"/>
              <a:t>(</a:t>
            </a:r>
            <a:r>
              <a:rPr lang="en-US" sz="1400" dirty="0" err="1"/>
              <a:t>cpu</a:t>
            </a:r>
            <a:r>
              <a:rPr lang="en-US" sz="1400" dirty="0"/>
              <a:t>)</a:t>
            </a:r>
          </a:p>
          <a:p>
            <a:pPr lvl="8"/>
            <a:r>
              <a:rPr lang="en-US" sz="1400" dirty="0" err="1"/>
              <a:t>cpu_startup_entry</a:t>
            </a:r>
            <a:r>
              <a:rPr lang="en-US" sz="1400" dirty="0"/>
              <a:t>(CPUHP_ONLINE)</a:t>
            </a:r>
            <a:endParaRPr lang="en-US" dirty="0" smtClean="0"/>
          </a:p>
          <a:p>
            <a:r>
              <a:rPr lang="en-US" dirty="0" err="1"/>
              <a:t>sched_init_smp</a:t>
            </a:r>
            <a:r>
              <a:rPr lang="en-US" dirty="0" smtClean="0"/>
              <a:t>()</a:t>
            </a:r>
          </a:p>
          <a:p>
            <a:r>
              <a:rPr lang="en-US" dirty="0" err="1"/>
              <a:t>do_basic_setup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/>
              <a:t>devtmpfs_init</a:t>
            </a:r>
            <a:r>
              <a:rPr lang="en-US" dirty="0" smtClean="0"/>
              <a:t>();</a:t>
            </a:r>
          </a:p>
          <a:p>
            <a:pPr lvl="2"/>
            <a:r>
              <a:rPr lang="en-US" dirty="0" err="1"/>
              <a:t>register_filesystem</a:t>
            </a:r>
            <a:r>
              <a:rPr lang="en-US" dirty="0"/>
              <a:t>(&amp;</a:t>
            </a:r>
            <a:r>
              <a:rPr lang="en-US" dirty="0" err="1"/>
              <a:t>dev_fs_type</a:t>
            </a:r>
            <a:r>
              <a:rPr lang="en-US" dirty="0" smtClean="0"/>
              <a:t>);</a:t>
            </a:r>
          </a:p>
          <a:p>
            <a:pPr lvl="2"/>
            <a:r>
              <a:rPr lang="en-US" dirty="0"/>
              <a:t>thread = </a:t>
            </a:r>
            <a:r>
              <a:rPr lang="en-US" dirty="0" err="1"/>
              <a:t>kthread_run</a:t>
            </a:r>
            <a:r>
              <a:rPr lang="en-US" dirty="0"/>
              <a:t>(</a:t>
            </a:r>
            <a:r>
              <a:rPr lang="en-US" dirty="0" err="1"/>
              <a:t>devtmpfsd</a:t>
            </a:r>
            <a:r>
              <a:rPr lang="en-US" dirty="0"/>
              <a:t>, &amp;err, "</a:t>
            </a:r>
            <a:r>
              <a:rPr lang="en-US" dirty="0" err="1"/>
              <a:t>kdevtmpfs</a:t>
            </a:r>
            <a:r>
              <a:rPr lang="en-US" dirty="0" smtClean="0"/>
              <a:t>");</a:t>
            </a:r>
          </a:p>
          <a:p>
            <a:pPr lvl="3"/>
            <a:r>
              <a:rPr lang="fr-FR" dirty="0" err="1"/>
              <a:t>sys_mount</a:t>
            </a:r>
            <a:r>
              <a:rPr lang="fr-FR" dirty="0"/>
              <a:t>("</a:t>
            </a:r>
            <a:r>
              <a:rPr lang="fr-FR" dirty="0" err="1"/>
              <a:t>devtmpfs</a:t>
            </a:r>
            <a:r>
              <a:rPr lang="fr-FR" dirty="0"/>
              <a:t>", "/", "</a:t>
            </a:r>
            <a:r>
              <a:rPr lang="fr-FR" dirty="0" err="1"/>
              <a:t>devtmpfs</a:t>
            </a:r>
            <a:r>
              <a:rPr lang="fr-FR" dirty="0"/>
              <a:t>", MS_SILENT, options</a:t>
            </a:r>
            <a:r>
              <a:rPr lang="fr-FR" dirty="0" smtClean="0"/>
              <a:t>);</a:t>
            </a:r>
          </a:p>
          <a:p>
            <a:pPr lvl="3"/>
            <a:r>
              <a:rPr lang="en-US" dirty="0" err="1"/>
              <a:t>sys_chdir</a:t>
            </a:r>
            <a:r>
              <a:rPr lang="en-US" dirty="0" smtClean="0"/>
              <a:t>("/..")</a:t>
            </a:r>
          </a:p>
          <a:p>
            <a:pPr lvl="3"/>
            <a:r>
              <a:rPr lang="en-US" dirty="0" err="1"/>
              <a:t>sys_chroot</a:t>
            </a:r>
            <a:r>
              <a:rPr lang="en-US" dirty="0"/>
              <a:t>(".")</a:t>
            </a:r>
            <a:endParaRPr lang="en-US" dirty="0"/>
          </a:p>
          <a:p>
            <a:pPr lvl="1"/>
            <a:r>
              <a:rPr lang="en-US" dirty="0" err="1"/>
              <a:t>driver_init</a:t>
            </a:r>
            <a:r>
              <a:rPr lang="en-US" dirty="0"/>
              <a:t>();</a:t>
            </a:r>
          </a:p>
          <a:p>
            <a:pPr lvl="1"/>
            <a:r>
              <a:rPr lang="en-US" dirty="0" err="1"/>
              <a:t>do_initcalls</a:t>
            </a:r>
            <a:r>
              <a:rPr lang="en-US" dirty="0"/>
              <a:t>();</a:t>
            </a:r>
            <a:endParaRPr lang="en-US" dirty="0" smtClean="0"/>
          </a:p>
          <a:p>
            <a:r>
              <a:rPr lang="en-US" dirty="0" err="1"/>
              <a:t>run_init_process</a:t>
            </a:r>
            <a:r>
              <a:rPr lang="en-US" dirty="0"/>
              <a:t>(</a:t>
            </a:r>
            <a:r>
              <a:rPr lang="en-US" dirty="0" err="1"/>
              <a:t>execute_command</a:t>
            </a:r>
            <a:r>
              <a:rPr lang="en-US" dirty="0"/>
              <a:t>)</a:t>
            </a:r>
          </a:p>
          <a:p>
            <a:endParaRPr lang="en-US" dirty="0"/>
          </a:p>
          <a:p>
            <a:pPr lvl="1"/>
            <a:endParaRPr lang="en-US" sz="1000" dirty="0"/>
          </a:p>
          <a:p>
            <a:pPr lvl="7"/>
            <a:endParaRPr lang="en-US" sz="1400" dirty="0"/>
          </a:p>
          <a:p>
            <a:pPr lvl="4"/>
            <a:endParaRPr lang="en-US" dirty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1981200" y="2895600"/>
            <a:ext cx="5771094" cy="3200400"/>
            <a:chOff x="1981200" y="2895600"/>
            <a:chExt cx="5771094" cy="3200400"/>
          </a:xfrm>
        </p:grpSpPr>
        <p:sp>
          <p:nvSpPr>
            <p:cNvPr id="6" name="TextBox 5"/>
            <p:cNvSpPr txBox="1"/>
            <p:nvPr/>
          </p:nvSpPr>
          <p:spPr>
            <a:xfrm>
              <a:off x="4572000" y="2895600"/>
              <a:ext cx="3180294" cy="120032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bsp</a:t>
              </a:r>
              <a:r>
                <a:rPr lang="en-US" b="1" dirty="0" smtClean="0"/>
                <a:t>/kernel/</a:t>
              </a:r>
              <a:r>
                <a:rPr lang="en-US" b="1" dirty="0" err="1" smtClean="0"/>
                <a:t>init</a:t>
              </a:r>
              <a:r>
                <a:rPr lang="en-US" b="1" dirty="0" smtClean="0"/>
                <a:t>/</a:t>
              </a:r>
              <a:r>
                <a:rPr lang="en-US" b="1" dirty="0" err="1" smtClean="0"/>
                <a:t>initramfs.c</a:t>
              </a:r>
              <a:endParaRPr lang="en-US" b="1" dirty="0" smtClean="0"/>
            </a:p>
            <a:p>
              <a:r>
                <a:rPr lang="en-US" dirty="0" err="1" smtClean="0"/>
                <a:t>rootfs_initcall</a:t>
              </a:r>
              <a:r>
                <a:rPr lang="en-US" dirty="0" smtClean="0"/>
                <a:t>(</a:t>
              </a:r>
              <a:r>
                <a:rPr lang="en-US" dirty="0" err="1" smtClean="0"/>
                <a:t>populate_rootfs</a:t>
              </a:r>
              <a:r>
                <a:rPr lang="en-US" dirty="0" smtClean="0"/>
                <a:t>);</a:t>
              </a:r>
            </a:p>
            <a:p>
              <a:endParaRPr lang="en-US" dirty="0"/>
            </a:p>
            <a:p>
              <a:endParaRPr lang="en-US" dirty="0"/>
            </a:p>
          </p:txBody>
        </p:sp>
        <p:cxnSp>
          <p:nvCxnSpPr>
            <p:cNvPr id="7" name="Straight Arrow Connector 6"/>
            <p:cNvCxnSpPr>
              <a:endCxn id="6" idx="1"/>
            </p:cNvCxnSpPr>
            <p:nvPr/>
          </p:nvCxnSpPr>
          <p:spPr>
            <a:xfrm flipV="1">
              <a:off x="1981200" y="3495765"/>
              <a:ext cx="2590800" cy="2600235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2057400" y="4343400"/>
            <a:ext cx="7086600" cy="2308324"/>
            <a:chOff x="2057400" y="4343400"/>
            <a:chExt cx="7086600" cy="2308324"/>
          </a:xfrm>
        </p:grpSpPr>
        <p:cxnSp>
          <p:nvCxnSpPr>
            <p:cNvPr id="9" name="Straight Arrow Connector 8"/>
            <p:cNvCxnSpPr>
              <a:endCxn id="4" idx="1"/>
            </p:cNvCxnSpPr>
            <p:nvPr/>
          </p:nvCxnSpPr>
          <p:spPr>
            <a:xfrm flipV="1">
              <a:off x="2057400" y="5497562"/>
              <a:ext cx="2209800" cy="598438"/>
            </a:xfrm>
            <a:prstGeom prst="straightConnector1">
              <a:avLst/>
            </a:prstGeom>
            <a:ln w="28575">
              <a:solidFill>
                <a:schemeClr val="accent6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/>
            <p:cNvSpPr txBox="1"/>
            <p:nvPr/>
          </p:nvSpPr>
          <p:spPr>
            <a:xfrm>
              <a:off x="4267200" y="4343400"/>
              <a:ext cx="4876800" cy="230832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600" b="1" dirty="0" err="1" smtClean="0"/>
                <a:t>bsp</a:t>
              </a:r>
              <a:r>
                <a:rPr lang="en-US" sz="1600" b="1" dirty="0" smtClean="0"/>
                <a:t>/kernel/</a:t>
              </a:r>
              <a:r>
                <a:rPr lang="en-US" sz="1600" b="1" dirty="0" err="1" smtClean="0"/>
                <a:t>init</a:t>
              </a:r>
              <a:r>
                <a:rPr lang="en-US" sz="1600" b="1" dirty="0" smtClean="0"/>
                <a:t>/</a:t>
              </a:r>
              <a:r>
                <a:rPr lang="en-US" sz="1600" b="1" dirty="0" err="1" smtClean="0"/>
                <a:t>main.c</a:t>
              </a:r>
              <a:endParaRPr lang="en-US" sz="1600" b="1" dirty="0" smtClean="0"/>
            </a:p>
            <a:p>
              <a:r>
                <a:rPr lang="en-US" sz="1200" dirty="0" smtClean="0"/>
                <a:t>/**</a:t>
              </a:r>
            </a:p>
            <a:p>
              <a:r>
                <a:rPr lang="en-US" sz="1200" dirty="0" smtClean="0"/>
                <a:t> </a:t>
              </a:r>
              <a:r>
                <a:rPr lang="en-US" sz="1200" dirty="0"/>
                <a:t>* </a:t>
              </a:r>
              <a:r>
                <a:rPr lang="en-US" sz="1200" dirty="0" err="1"/>
                <a:t>module_init</a:t>
              </a:r>
              <a:r>
                <a:rPr lang="en-US" sz="1200" dirty="0"/>
                <a:t>() - driver initialization entry point</a:t>
              </a:r>
            </a:p>
            <a:p>
              <a:r>
                <a:rPr lang="en-US" sz="1200" dirty="0"/>
                <a:t> * @x: function to be run at kernel boot time or module insertion</a:t>
              </a:r>
            </a:p>
            <a:p>
              <a:r>
                <a:rPr lang="en-US" sz="1200" dirty="0"/>
                <a:t> * </a:t>
              </a:r>
            </a:p>
            <a:p>
              <a:r>
                <a:rPr lang="en-US" sz="1200" dirty="0"/>
                <a:t> * </a:t>
              </a:r>
              <a:r>
                <a:rPr lang="en-US" sz="1200" dirty="0" err="1"/>
                <a:t>module_init</a:t>
              </a:r>
              <a:r>
                <a:rPr lang="en-US" sz="1200" dirty="0"/>
                <a:t>() will either be called during </a:t>
              </a:r>
              <a:r>
                <a:rPr lang="en-US" sz="1200" dirty="0" err="1"/>
                <a:t>do_initcalls</a:t>
              </a:r>
              <a:r>
                <a:rPr lang="en-US" sz="1200" dirty="0"/>
                <a:t>() (if</a:t>
              </a:r>
            </a:p>
            <a:p>
              <a:r>
                <a:rPr lang="en-US" sz="1200" dirty="0"/>
                <a:t> * </a:t>
              </a:r>
              <a:r>
                <a:rPr lang="en-US" sz="1200" dirty="0" err="1"/>
                <a:t>builtin</a:t>
              </a:r>
              <a:r>
                <a:rPr lang="en-US" sz="1200" dirty="0"/>
                <a:t>) or at module insertion time (if a module).  There can only</a:t>
              </a:r>
            </a:p>
            <a:p>
              <a:r>
                <a:rPr lang="en-US" sz="1200" dirty="0"/>
                <a:t> * be one per module.</a:t>
              </a:r>
            </a:p>
            <a:p>
              <a:r>
                <a:rPr lang="en-US" sz="1200" dirty="0"/>
                <a:t> </a:t>
              </a:r>
              <a:r>
                <a:rPr lang="en-US" sz="1200" dirty="0" smtClean="0"/>
                <a:t>*/</a:t>
              </a:r>
            </a:p>
            <a:p>
              <a:r>
                <a:rPr lang="en-US" sz="1600" dirty="0"/>
                <a:t>#define __</a:t>
              </a:r>
              <a:r>
                <a:rPr lang="en-US" sz="1600" dirty="0" err="1"/>
                <a:t>initcall</a:t>
              </a:r>
              <a:r>
                <a:rPr lang="en-US" sz="1600" dirty="0"/>
                <a:t>(</a:t>
              </a:r>
              <a:r>
                <a:rPr lang="en-US" sz="1600" dirty="0" err="1"/>
                <a:t>fn</a:t>
              </a:r>
              <a:r>
                <a:rPr lang="en-US" sz="1600" dirty="0"/>
                <a:t>) </a:t>
              </a:r>
              <a:r>
                <a:rPr lang="en-US" sz="1600" dirty="0" err="1"/>
                <a:t>device_initcall</a:t>
              </a:r>
              <a:r>
                <a:rPr lang="en-US" sz="1600" dirty="0"/>
                <a:t>(</a:t>
              </a:r>
              <a:r>
                <a:rPr lang="en-US" sz="1600" dirty="0" err="1"/>
                <a:t>fn</a:t>
              </a:r>
              <a:r>
                <a:rPr lang="en-US" sz="1600" dirty="0"/>
                <a:t>)</a:t>
              </a:r>
            </a:p>
            <a:p>
              <a:r>
                <a:rPr lang="en-US" sz="1600" dirty="0"/>
                <a:t>#define </a:t>
              </a:r>
              <a:r>
                <a:rPr lang="en-US" sz="1600" dirty="0" err="1"/>
                <a:t>module_init</a:t>
              </a:r>
              <a:r>
                <a:rPr lang="en-US" sz="1600" dirty="0"/>
                <a:t>(x)	__</a:t>
              </a:r>
              <a:r>
                <a:rPr lang="en-US" sz="1600" dirty="0" err="1"/>
                <a:t>initcall</a:t>
              </a:r>
              <a:r>
                <a:rPr lang="en-US" sz="1600" dirty="0"/>
                <a:t>(x);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0094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Init</a:t>
            </a:r>
            <a:r>
              <a:rPr lang="en-US" dirty="0" smtClean="0"/>
              <a:t> process: </a:t>
            </a:r>
            <a:r>
              <a:rPr lang="en-US" dirty="0" smtClean="0">
                <a:hlinkClick r:id="rId2" action="ppaction://hlinkfile"/>
              </a:rPr>
              <a:t>initramfs-telechips-image-tcc897x/</a:t>
            </a:r>
            <a:r>
              <a:rPr lang="en-US" dirty="0" err="1" smtClean="0">
                <a:hlinkClick r:id="rId2" action="ppaction://hlinkfile"/>
              </a:rPr>
              <a:t>init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real system partition (</a:t>
            </a:r>
            <a:r>
              <a:rPr lang="en-US" dirty="0"/>
              <a:t>SYSTEM_PARTITION</a:t>
            </a:r>
            <a:r>
              <a:rPr lang="en-US" dirty="0" smtClean="0"/>
              <a:t>)</a:t>
            </a:r>
          </a:p>
          <a:p>
            <a:r>
              <a:rPr lang="en-US" dirty="0" smtClean="0"/>
              <a:t>Mount real </a:t>
            </a:r>
            <a:r>
              <a:rPr lang="en-US" dirty="0" err="1" smtClean="0"/>
              <a:t>rootfs</a:t>
            </a:r>
            <a:endParaRPr lang="en-US" dirty="0" smtClean="0"/>
          </a:p>
          <a:p>
            <a:pPr lvl="1"/>
            <a:r>
              <a:rPr lang="en-US" dirty="0"/>
              <a:t>$MKDIR -p /</a:t>
            </a:r>
            <a:r>
              <a:rPr lang="en-US" dirty="0" err="1"/>
              <a:t>switch_root</a:t>
            </a:r>
            <a:endParaRPr lang="en-US" dirty="0"/>
          </a:p>
          <a:p>
            <a:pPr lvl="1"/>
            <a:r>
              <a:rPr lang="en-US" dirty="0" smtClean="0"/>
              <a:t>$</a:t>
            </a:r>
            <a:r>
              <a:rPr lang="en-US" dirty="0"/>
              <a:t>MOUNT $SYSTEM_PARTITION /</a:t>
            </a:r>
            <a:r>
              <a:rPr lang="en-US" dirty="0" err="1" smtClean="0"/>
              <a:t>switch_root</a:t>
            </a:r>
            <a:endParaRPr lang="en-US" dirty="0" smtClean="0"/>
          </a:p>
          <a:p>
            <a:pPr lvl="1"/>
            <a:r>
              <a:rPr lang="en-US" dirty="0"/>
              <a:t>exec $SWITCH_ROOT /</a:t>
            </a:r>
            <a:r>
              <a:rPr lang="en-US" dirty="0" err="1"/>
              <a:t>switch_root</a:t>
            </a:r>
            <a:r>
              <a:rPr lang="en-US" dirty="0"/>
              <a:t> /</a:t>
            </a:r>
            <a:r>
              <a:rPr lang="en-US" dirty="0" err="1"/>
              <a:t>sbin</a:t>
            </a:r>
            <a:r>
              <a:rPr lang="en-US" dirty="0"/>
              <a:t>/</a:t>
            </a:r>
            <a:r>
              <a:rPr lang="en-US" dirty="0" err="1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44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Overview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533400" y="1066801"/>
            <a:ext cx="8229600" cy="4952999"/>
            <a:chOff x="533400" y="1066801"/>
            <a:chExt cx="8229600" cy="4952999"/>
          </a:xfrm>
        </p:grpSpPr>
        <p:sp>
          <p:nvSpPr>
            <p:cNvPr id="3" name="Rectangle 2"/>
            <p:cNvSpPr/>
            <p:nvPr/>
          </p:nvSpPr>
          <p:spPr>
            <a:xfrm>
              <a:off x="533400" y="5410200"/>
              <a:ext cx="8229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Hardware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11" t="21842" r="23228" b="15609"/>
            <a:stretch/>
          </p:blipFill>
          <p:spPr bwMode="auto">
            <a:xfrm>
              <a:off x="1107141" y="1066801"/>
              <a:ext cx="6359445" cy="42896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7543800" y="4343400"/>
              <a:ext cx="1143000" cy="9144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JK Specific Driver, </a:t>
              </a:r>
              <a:r>
                <a:rPr lang="en-US" sz="1200" dirty="0" err="1" smtClean="0">
                  <a:solidFill>
                    <a:schemeClr val="tx1"/>
                  </a:solidFill>
                </a:rPr>
                <a:t>Config</a:t>
              </a:r>
              <a:r>
                <a:rPr lang="en-US" sz="1200" dirty="0" smtClean="0">
                  <a:solidFill>
                    <a:schemeClr val="tx1"/>
                  </a:solidFill>
                </a:rPr>
                <a:t>…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4876800" y="1371599"/>
              <a:ext cx="1828800" cy="2286001"/>
            </a:xfrm>
            <a:prstGeom prst="rect">
              <a:avLst/>
            </a:prstGeom>
            <a:solidFill>
              <a:schemeClr val="accent6">
                <a:lumMod val="75000"/>
                <a:alpha val="3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332160" y="4495800"/>
              <a:ext cx="2401640" cy="762000"/>
            </a:xfrm>
            <a:prstGeom prst="rect">
              <a:avLst/>
            </a:prstGeom>
            <a:solidFill>
              <a:schemeClr val="accent6">
                <a:lumMod val="75000"/>
                <a:alpha val="3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543800" y="2590800"/>
              <a:ext cx="1143000" cy="16002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JK Libs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553373" y="1143000"/>
              <a:ext cx="1143000" cy="13716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JK App, daemon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33400" y="1219199"/>
              <a:ext cx="609600" cy="411480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LK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69259" y="3993776"/>
              <a:ext cx="497541" cy="1004047"/>
            </a:xfrm>
            <a:prstGeom prst="rect">
              <a:avLst/>
            </a:prstGeom>
            <a:solidFill>
              <a:schemeClr val="accent6">
                <a:lumMod val="75000"/>
                <a:alpha val="3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380449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9" t="18359" r="24980" b="8911"/>
          <a:stretch/>
        </p:blipFill>
        <p:spPr bwMode="auto">
          <a:xfrm>
            <a:off x="228600" y="914400"/>
            <a:ext cx="8866094" cy="49878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28600" y="6248400"/>
            <a:ext cx="3268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 action="ppaction://hlinkfile"/>
              </a:rPr>
              <a:t>TCC897x</a:t>
            </a:r>
            <a:r>
              <a:rPr lang="ja-JP" altLang="en-US" dirty="0" smtClean="0">
                <a:hlinkClick r:id="rId3" action="ppaction://hlinkfile"/>
              </a:rPr>
              <a:t>検討資料</a:t>
            </a:r>
            <a:r>
              <a:rPr lang="en-US" altLang="ja-JP" dirty="0" smtClean="0">
                <a:hlinkClick r:id="rId3" action="ppaction://hlinkfile"/>
              </a:rPr>
              <a:t>_18</a:t>
            </a:r>
            <a:r>
              <a:rPr lang="en-US" dirty="0" smtClean="0">
                <a:hlinkClick r:id="rId3" action="ppaction://hlinkfile"/>
              </a:rPr>
              <a:t>Model.xlsx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066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pic>
        <p:nvPicPr>
          <p:cNvPr id="3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2" t="20850" r="5184" b="17582"/>
          <a:stretch/>
        </p:blipFill>
        <p:spPr bwMode="auto">
          <a:xfrm>
            <a:off x="-17929" y="1066800"/>
            <a:ext cx="9085729" cy="4930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0381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TC SDK Release</a:t>
            </a:r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2" t="20850" r="5184" b="17582"/>
          <a:stretch/>
        </p:blipFill>
        <p:spPr bwMode="auto">
          <a:xfrm>
            <a:off x="381000" y="685800"/>
            <a:ext cx="6625819" cy="35953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3" name="Group 12"/>
          <p:cNvGrpSpPr/>
          <p:nvPr/>
        </p:nvGrpSpPr>
        <p:grpSpPr>
          <a:xfrm>
            <a:off x="2895600" y="3962400"/>
            <a:ext cx="5867400" cy="2743201"/>
            <a:chOff x="533400" y="1066801"/>
            <a:chExt cx="8229600" cy="4952999"/>
          </a:xfrm>
        </p:grpSpPr>
        <p:sp>
          <p:nvSpPr>
            <p:cNvPr id="14" name="Rectangle 13"/>
            <p:cNvSpPr/>
            <p:nvPr/>
          </p:nvSpPr>
          <p:spPr>
            <a:xfrm>
              <a:off x="533400" y="5410200"/>
              <a:ext cx="8229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Hardware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11" t="21842" r="23228" b="15609"/>
            <a:stretch/>
          </p:blipFill>
          <p:spPr bwMode="auto">
            <a:xfrm>
              <a:off x="1107141" y="1066801"/>
              <a:ext cx="6359445" cy="42896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8" name="Rectangle 17"/>
            <p:cNvSpPr/>
            <p:nvPr/>
          </p:nvSpPr>
          <p:spPr>
            <a:xfrm>
              <a:off x="1332160" y="4495800"/>
              <a:ext cx="2401640" cy="762000"/>
            </a:xfrm>
            <a:prstGeom prst="rect">
              <a:avLst/>
            </a:prstGeom>
            <a:solidFill>
              <a:schemeClr val="accent6">
                <a:lumMod val="75000"/>
                <a:alpha val="3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33400" y="1219199"/>
              <a:ext cx="609600" cy="411480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LK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" name="Straight Arrow Connector 3"/>
          <p:cNvCxnSpPr>
            <a:endCxn id="15" idx="0"/>
          </p:cNvCxnSpPr>
          <p:nvPr/>
        </p:nvCxnSpPr>
        <p:spPr>
          <a:xfrm>
            <a:off x="4229100" y="2483473"/>
            <a:ext cx="1342581" cy="1478927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1295400" y="2286000"/>
            <a:ext cx="5867400" cy="228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2743200" y="3962400"/>
            <a:ext cx="5181600" cy="24055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72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LK Modification &amp; Addition</a:t>
            </a:r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2" t="20850" r="5184" b="17582"/>
          <a:stretch/>
        </p:blipFill>
        <p:spPr bwMode="auto">
          <a:xfrm>
            <a:off x="381000" y="685800"/>
            <a:ext cx="6625819" cy="35953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3" name="Group 12"/>
          <p:cNvGrpSpPr/>
          <p:nvPr/>
        </p:nvGrpSpPr>
        <p:grpSpPr>
          <a:xfrm>
            <a:off x="2895600" y="3962400"/>
            <a:ext cx="5867400" cy="2743201"/>
            <a:chOff x="533400" y="1066801"/>
            <a:chExt cx="8229600" cy="4952999"/>
          </a:xfrm>
        </p:grpSpPr>
        <p:sp>
          <p:nvSpPr>
            <p:cNvPr id="14" name="Rectangle 13"/>
            <p:cNvSpPr/>
            <p:nvPr/>
          </p:nvSpPr>
          <p:spPr>
            <a:xfrm>
              <a:off x="533400" y="5410200"/>
              <a:ext cx="8229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Hardware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11" t="21842" r="23228" b="15609"/>
            <a:stretch/>
          </p:blipFill>
          <p:spPr bwMode="auto">
            <a:xfrm>
              <a:off x="1107141" y="1066801"/>
              <a:ext cx="6359445" cy="42896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1" name="Rectangle 20"/>
            <p:cNvSpPr/>
            <p:nvPr/>
          </p:nvSpPr>
          <p:spPr>
            <a:xfrm>
              <a:off x="533400" y="1219199"/>
              <a:ext cx="609600" cy="411480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LK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9259" y="3993776"/>
              <a:ext cx="497541" cy="1004047"/>
            </a:xfrm>
            <a:prstGeom prst="rect">
              <a:avLst/>
            </a:prstGeom>
            <a:solidFill>
              <a:schemeClr val="accent6">
                <a:lumMod val="75000"/>
                <a:alpha val="3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 flipH="1">
            <a:off x="3048000" y="2126024"/>
            <a:ext cx="1295400" cy="3360376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 flipV="1">
            <a:off x="1295400" y="1905000"/>
            <a:ext cx="6000750" cy="221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743200" y="5486400"/>
            <a:ext cx="609600" cy="8815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14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Kernel Modification &amp; Addition</a:t>
            </a:r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2" t="20850" r="5184" b="17582"/>
          <a:stretch/>
        </p:blipFill>
        <p:spPr bwMode="auto">
          <a:xfrm>
            <a:off x="381000" y="685800"/>
            <a:ext cx="6625819" cy="35953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3" name="Group 12"/>
          <p:cNvGrpSpPr/>
          <p:nvPr/>
        </p:nvGrpSpPr>
        <p:grpSpPr>
          <a:xfrm>
            <a:off x="2895600" y="3962400"/>
            <a:ext cx="5867400" cy="2743201"/>
            <a:chOff x="533400" y="1066801"/>
            <a:chExt cx="8229600" cy="4952999"/>
          </a:xfrm>
        </p:grpSpPr>
        <p:sp>
          <p:nvSpPr>
            <p:cNvPr id="14" name="Rectangle 13"/>
            <p:cNvSpPr/>
            <p:nvPr/>
          </p:nvSpPr>
          <p:spPr>
            <a:xfrm>
              <a:off x="533400" y="5410200"/>
              <a:ext cx="8229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Hardware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11" t="21842" r="23228" b="15609"/>
            <a:stretch/>
          </p:blipFill>
          <p:spPr bwMode="auto">
            <a:xfrm>
              <a:off x="1107141" y="1066801"/>
              <a:ext cx="6359445" cy="42896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6" name="Rectangle 15"/>
            <p:cNvSpPr/>
            <p:nvPr/>
          </p:nvSpPr>
          <p:spPr>
            <a:xfrm>
              <a:off x="7543800" y="4343400"/>
              <a:ext cx="1143000" cy="9144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JK Specific Driver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32160" y="4495800"/>
              <a:ext cx="2401640" cy="762000"/>
            </a:xfrm>
            <a:prstGeom prst="rect">
              <a:avLst/>
            </a:prstGeom>
            <a:solidFill>
              <a:schemeClr val="accent6">
                <a:lumMod val="75000"/>
                <a:alpha val="3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33400" y="1219199"/>
              <a:ext cx="609600" cy="411480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LK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9259" y="3993776"/>
              <a:ext cx="497541" cy="1004047"/>
            </a:xfrm>
            <a:prstGeom prst="rect">
              <a:avLst/>
            </a:prstGeom>
            <a:solidFill>
              <a:schemeClr val="accent6">
                <a:lumMod val="75000"/>
                <a:alpha val="3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cxnSp>
        <p:nvCxnSpPr>
          <p:cNvPr id="23" name="Straight Arrow Connector 22"/>
          <p:cNvCxnSpPr>
            <a:stCxn id="24" idx="0"/>
            <a:endCxn id="25" idx="0"/>
          </p:cNvCxnSpPr>
          <p:nvPr/>
        </p:nvCxnSpPr>
        <p:spPr>
          <a:xfrm>
            <a:off x="4219575" y="1905000"/>
            <a:ext cx="141979" cy="3750212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 flipV="1">
            <a:off x="1219200" y="1600200"/>
            <a:ext cx="6000750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3389108" y="5655212"/>
            <a:ext cx="1944891" cy="6829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696201" y="5731067"/>
            <a:ext cx="1371600" cy="6829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>
            <a:stCxn id="24" idx="0"/>
            <a:endCxn id="16" idx="0"/>
          </p:cNvCxnSpPr>
          <p:nvPr/>
        </p:nvCxnSpPr>
        <p:spPr>
          <a:xfrm>
            <a:off x="4219575" y="1905000"/>
            <a:ext cx="4081640" cy="3872133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096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space Modification &amp; Addition</a:t>
            </a:r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92" t="20850" r="5184" b="17582"/>
          <a:stretch/>
        </p:blipFill>
        <p:spPr bwMode="auto">
          <a:xfrm>
            <a:off x="381000" y="685800"/>
            <a:ext cx="6625819" cy="35953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3" name="Group 12"/>
          <p:cNvGrpSpPr/>
          <p:nvPr/>
        </p:nvGrpSpPr>
        <p:grpSpPr>
          <a:xfrm>
            <a:off x="2895600" y="3962400"/>
            <a:ext cx="5867400" cy="2743201"/>
            <a:chOff x="533400" y="1066801"/>
            <a:chExt cx="8229600" cy="4952999"/>
          </a:xfrm>
        </p:grpSpPr>
        <p:sp>
          <p:nvSpPr>
            <p:cNvPr id="14" name="Rectangle 13"/>
            <p:cNvSpPr/>
            <p:nvPr/>
          </p:nvSpPr>
          <p:spPr>
            <a:xfrm>
              <a:off x="533400" y="5410200"/>
              <a:ext cx="8229600" cy="6096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Hardware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pic>
          <p:nvPicPr>
            <p:cNvPr id="15" name="Picture 2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11" t="21842" r="23228" b="15609"/>
            <a:stretch/>
          </p:blipFill>
          <p:spPr bwMode="auto">
            <a:xfrm>
              <a:off x="1107141" y="1066801"/>
              <a:ext cx="6359445" cy="42896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6" name="Rectangle 15"/>
            <p:cNvSpPr/>
            <p:nvPr/>
          </p:nvSpPr>
          <p:spPr>
            <a:xfrm>
              <a:off x="7543800" y="4343400"/>
              <a:ext cx="1143000" cy="9144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JK Specific Driver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876800" y="1371599"/>
              <a:ext cx="1828800" cy="2286001"/>
            </a:xfrm>
            <a:prstGeom prst="rect">
              <a:avLst/>
            </a:prstGeom>
            <a:solidFill>
              <a:schemeClr val="accent6">
                <a:lumMod val="75000"/>
                <a:alpha val="3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332160" y="4495800"/>
              <a:ext cx="2401640" cy="762000"/>
            </a:xfrm>
            <a:prstGeom prst="rect">
              <a:avLst/>
            </a:prstGeom>
            <a:solidFill>
              <a:schemeClr val="accent6">
                <a:lumMod val="75000"/>
                <a:alpha val="3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543800" y="2590800"/>
              <a:ext cx="1143000" cy="16002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JK Lib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553373" y="1143000"/>
              <a:ext cx="1143000" cy="13716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JK App, daemon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33400" y="1219199"/>
              <a:ext cx="609600" cy="411480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>
                  <a:solidFill>
                    <a:schemeClr val="tx1"/>
                  </a:solidFill>
                </a:rPr>
                <a:t>LK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69259" y="3993776"/>
              <a:ext cx="497541" cy="1004047"/>
            </a:xfrm>
            <a:prstGeom prst="rect">
              <a:avLst/>
            </a:prstGeom>
            <a:solidFill>
              <a:schemeClr val="accent6">
                <a:lumMod val="75000"/>
                <a:alpha val="35000"/>
              </a:schemeClr>
            </a:solidFill>
            <a:ln w="127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/>
            </a:p>
          </p:txBody>
        </p:sp>
      </p:grpSp>
      <p:cxnSp>
        <p:nvCxnSpPr>
          <p:cNvPr id="23" name="Straight Arrow Connector 22"/>
          <p:cNvCxnSpPr>
            <a:stCxn id="24" idx="0"/>
            <a:endCxn id="17" idx="0"/>
          </p:cNvCxnSpPr>
          <p:nvPr/>
        </p:nvCxnSpPr>
        <p:spPr>
          <a:xfrm>
            <a:off x="4219575" y="2362200"/>
            <a:ext cx="2424642" cy="176901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 flipV="1">
            <a:off x="1219200" y="2209800"/>
            <a:ext cx="600075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615414" y="3796173"/>
            <a:ext cx="1371600" cy="19809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>
            <a:stCxn id="24" idx="0"/>
            <a:endCxn id="26" idx="0"/>
          </p:cNvCxnSpPr>
          <p:nvPr/>
        </p:nvCxnSpPr>
        <p:spPr>
          <a:xfrm>
            <a:off x="4219575" y="2362200"/>
            <a:ext cx="4081639" cy="1433973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5924550" y="4091594"/>
            <a:ext cx="1543050" cy="13948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07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2049</TotalTime>
  <Words>1027</Words>
  <Application>Microsoft Office PowerPoint</Application>
  <PresentationFormat>On-screen Show (4:3)</PresentationFormat>
  <Paragraphs>355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JLN System Overview</vt:lpstr>
      <vt:lpstr>JVC Kenwood Head Unit</vt:lpstr>
      <vt:lpstr>System Overview</vt:lpstr>
      <vt:lpstr>Hardware</vt:lpstr>
      <vt:lpstr>Software</vt:lpstr>
      <vt:lpstr>TC SDK Release</vt:lpstr>
      <vt:lpstr>LK Modification &amp; Addition</vt:lpstr>
      <vt:lpstr>Kernel Modification &amp; Addition</vt:lpstr>
      <vt:lpstr>User space Modification &amp; Addition</vt:lpstr>
      <vt:lpstr>Last project output (JLN)</vt:lpstr>
      <vt:lpstr>System Startup</vt:lpstr>
      <vt:lpstr>System Startup – Booting Configuration</vt:lpstr>
      <vt:lpstr>System Startup – Booting Steps</vt:lpstr>
      <vt:lpstr>System Startup – Boot ROM</vt:lpstr>
      <vt:lpstr>System Start Up – First State Bootloader</vt:lpstr>
      <vt:lpstr>System Start Up – LK: arch/arm/crt0.S: _start</vt:lpstr>
      <vt:lpstr>System Startup – LK: kernel/main.c: kmain()</vt:lpstr>
      <vt:lpstr>System Startup – LK: kernel/main.c: bootstrap2()</vt:lpstr>
      <vt:lpstr>System Startup – LK: kernel/main.c: bootstrap2()</vt:lpstr>
      <vt:lpstr>System Startup – LK: kernel/main.c: bootstrap2()</vt:lpstr>
      <vt:lpstr>System Startup – LK: app/aboot/aboot.c</vt:lpstr>
      <vt:lpstr>System Startup – Booting Memory Layout</vt:lpstr>
      <vt:lpstr>System Startup – System partition</vt:lpstr>
      <vt:lpstr>System Startup - Kernel Decompress: arch/arm/boot/compressed/head.S</vt:lpstr>
      <vt:lpstr>System Startup - Kernel Initialization: arch/arm/kernel/head.S</vt:lpstr>
      <vt:lpstr>System Startup – Kernel Initialization: kernel/init/main.c rest_init()</vt:lpstr>
      <vt:lpstr>System Startup – Kernel Initialization: kernel/init/main.c: kernel_init()</vt:lpstr>
      <vt:lpstr>Init process: initramfs-telechips-image-tcc897x/init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</dc:creator>
  <cp:lastModifiedBy>Mau</cp:lastModifiedBy>
  <cp:revision>663</cp:revision>
  <dcterms:created xsi:type="dcterms:W3CDTF">2018-08-09T03:00:40Z</dcterms:created>
  <dcterms:modified xsi:type="dcterms:W3CDTF">2018-08-15T07:57:12Z</dcterms:modified>
</cp:coreProperties>
</file>

<file path=docProps/thumbnail.jpeg>
</file>